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78" r:id="rId2"/>
    <p:sldId id="289" r:id="rId3"/>
    <p:sldId id="290" r:id="rId4"/>
    <p:sldId id="291" r:id="rId5"/>
    <p:sldId id="322" r:id="rId6"/>
    <p:sldId id="318" r:id="rId7"/>
    <p:sldId id="292" r:id="rId8"/>
    <p:sldId id="323" r:id="rId9"/>
    <p:sldId id="294" r:id="rId10"/>
    <p:sldId id="295" r:id="rId11"/>
    <p:sldId id="296" r:id="rId12"/>
    <p:sldId id="297" r:id="rId13"/>
    <p:sldId id="324" r:id="rId14"/>
    <p:sldId id="299" r:id="rId15"/>
    <p:sldId id="301" r:id="rId16"/>
    <p:sldId id="302" r:id="rId17"/>
    <p:sldId id="303" r:id="rId18"/>
    <p:sldId id="325" r:id="rId19"/>
    <p:sldId id="305" r:id="rId20"/>
    <p:sldId id="326" r:id="rId21"/>
    <p:sldId id="307" r:id="rId22"/>
    <p:sldId id="306" r:id="rId23"/>
    <p:sldId id="327" r:id="rId24"/>
    <p:sldId id="312" r:id="rId25"/>
    <p:sldId id="321" r:id="rId26"/>
    <p:sldId id="309" r:id="rId27"/>
    <p:sldId id="313" r:id="rId28"/>
    <p:sldId id="314" r:id="rId29"/>
    <p:sldId id="315" r:id="rId30"/>
    <p:sldId id="316" r:id="rId31"/>
    <p:sldId id="317"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81775" autoAdjust="0"/>
  </p:normalViewPr>
  <p:slideViewPr>
    <p:cSldViewPr snapToGrid="0">
      <p:cViewPr varScale="1">
        <p:scale>
          <a:sx n="92" d="100"/>
          <a:sy n="92" d="100"/>
        </p:scale>
        <p:origin x="1314" y="132"/>
      </p:cViewPr>
      <p:guideLst>
        <p:guide orient="horz" pos="2160"/>
        <p:guide pos="3840"/>
      </p:guideLst>
    </p:cSldViewPr>
  </p:slideViewPr>
  <p:notesTextViewPr>
    <p:cViewPr>
      <p:scale>
        <a:sx n="1" d="1"/>
        <a:sy n="1" d="1"/>
      </p:scale>
      <p:origin x="0" y="0"/>
    </p:cViewPr>
  </p:notesTextViewPr>
  <p:sorterViewPr>
    <p:cViewPr>
      <p:scale>
        <a:sx n="200" d="100"/>
        <a:sy n="200" d="100"/>
      </p:scale>
      <p:origin x="0" y="-127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37207-1A83-49E3-A411-8BC9D498C840}" type="datetimeFigureOut">
              <a:rPr lang="zh-CN" altLang="en-US" smtClean="0"/>
              <a:t>2022/6/8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909D7-2FEF-4905-BBEC-3085DE2A16DA}" type="slidenum">
              <a:rPr lang="zh-CN" altLang="en-US" smtClean="0"/>
              <a:t>‹#›</a:t>
            </a:fld>
            <a:endParaRPr lang="zh-CN" altLang="en-US"/>
          </a:p>
        </p:txBody>
      </p:sp>
    </p:spTree>
    <p:extLst>
      <p:ext uri="{BB962C8B-B14F-4D97-AF65-F5344CB8AC3E}">
        <p14:creationId xmlns:p14="http://schemas.microsoft.com/office/powerpoint/2010/main" val="99301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333333"/>
                </a:solidFill>
                <a:effectLst/>
                <a:latin typeface="Open Sans" panose="020B0606030504020204" pitchFamily="34" charset="0"/>
              </a:rPr>
              <a:t>Hello everyone. I’m Wei Liu from Tsinghua University. Today I will be talking about our work on making web pages load faster by fusing Speed Index during web page loading.</a:t>
            </a:r>
            <a:endParaRPr lang="zh-CN" altLang="en-US" dirty="0"/>
          </a:p>
        </p:txBody>
      </p:sp>
      <p:sp>
        <p:nvSpPr>
          <p:cNvPr id="4" name="灯片编号占位符 3"/>
          <p:cNvSpPr>
            <a:spLocks noGrp="1"/>
          </p:cNvSpPr>
          <p:nvPr>
            <p:ph type="sldNum" sz="quarter" idx="5"/>
          </p:nvPr>
        </p:nvSpPr>
        <p:spPr/>
        <p:txBody>
          <a:bodyPr/>
          <a:lstStyle/>
          <a:p>
            <a:fld id="{FBA909D7-2FEF-4905-BBEC-3085DE2A16DA}" type="slidenum">
              <a:rPr lang="zh-CN" altLang="en-US" smtClean="0"/>
              <a:t>1</a:t>
            </a:fld>
            <a:endParaRPr lang="zh-CN" altLang="en-US"/>
          </a:p>
        </p:txBody>
      </p:sp>
    </p:spTree>
    <p:extLst>
      <p:ext uri="{BB962C8B-B14F-4D97-AF65-F5344CB8AC3E}">
        <p14:creationId xmlns:p14="http://schemas.microsoft.com/office/powerpoint/2010/main" val="1551708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Here are our major findings.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First, we find that the Speed Index of page loading varies with the network uncertainties.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Usually, a higher bandwidth and lower latency can result in a better SI.</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However, we also observe that benefits of better network conditions on SI cannot persist.</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When the network condition is good enough, the Speed Index tends to converge to a certain value.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This indicates that the bottleneck of page loading may switch to some other factors.</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10</a:t>
            </a:fld>
            <a:endParaRPr lang="zh-CN" altLang="en-US"/>
          </a:p>
        </p:txBody>
      </p:sp>
    </p:spTree>
    <p:extLst>
      <p:ext uri="{BB962C8B-B14F-4D97-AF65-F5344CB8AC3E}">
        <p14:creationId xmlns:p14="http://schemas.microsoft.com/office/powerpoint/2010/main" val="3438716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Second, Speed Index can be affected by the browser execution uncertainties.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Client resource contention among different processes affects browser execution performance.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Also, when users open more page tabs at the same time, the computation and memory resources allocated to each page decrease.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This results in a worse Speed Index.</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11</a:t>
            </a:fld>
            <a:endParaRPr lang="zh-CN" altLang="en-US"/>
          </a:p>
        </p:txBody>
      </p:sp>
    </p:spTree>
    <p:extLst>
      <p:ext uri="{BB962C8B-B14F-4D97-AF65-F5344CB8AC3E}">
        <p14:creationId xmlns:p14="http://schemas.microsoft.com/office/powerpoint/2010/main" val="1855353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Third, Speed Index can be affected by client-side viewport sizes.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More surprisingly, the Speed Index of different web pages change differently when the user viewport size changes.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This is because many today's web pages adopt liquid layout (or the responsive layout) for adapting the web page contents to different viewport sizes.</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12</a:t>
            </a:fld>
            <a:endParaRPr lang="zh-CN" altLang="en-US"/>
          </a:p>
        </p:txBody>
      </p:sp>
    </p:spTree>
    <p:extLst>
      <p:ext uri="{BB962C8B-B14F-4D97-AF65-F5344CB8AC3E}">
        <p14:creationId xmlns:p14="http://schemas.microsoft.com/office/powerpoint/2010/main" val="862166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To sum up, through our measurement study, we observe that there exist three fundamental uncertainties, which are network uncertainties, browser execution uncertainties, and user-side viewport size uncertainties, that significantly hinder us from obtaining SI-optimal page load scheduling.</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Due to these uncertainties, it is impossible to achieve the SI-optimal scheduling in advance or in one shot.</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Therefore, we intend to seek for a feasible approach to handling these uncertainties and achieving the SI-optimal page load scheduling in a progressive manner.</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13</a:t>
            </a:fld>
            <a:endParaRPr lang="zh-CN" altLang="en-US"/>
          </a:p>
        </p:txBody>
      </p:sp>
    </p:spTree>
    <p:extLst>
      <p:ext uri="{BB962C8B-B14F-4D97-AF65-F5344CB8AC3E}">
        <p14:creationId xmlns:p14="http://schemas.microsoft.com/office/powerpoint/2010/main" val="579908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Through a comprehensive survey of literature, we seek out a promising framework from operational research, called reactive scheduling.</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Reactive scheduling is dedicated to tackling a variety of scheduling uncertainties in a progressive manner, so as to minimize their negative impact and achieve near-optimal performance.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To be more specific, reactive scheduling does not try to cope with uncertainty in creating the baseline schedule but revises or re-optimizes the baseline schedule when an unexpected event occurs.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We apply reactive scheduling to web page load optimization in three steps.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First, we create a baseline scheduling for loading the web page objects.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Such a baseline scheduling is anticipated to be SI-optimal if there were no upcoming uncertainties.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When creating the baseline scheduling, we should adjust to the different viewport sizes, by identifying crucial elements.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Third, when uncertainties actually occur, we reactively repair the baseline scheduling to recover the near optimality of the scheduling in real time.</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14</a:t>
            </a:fld>
            <a:endParaRPr lang="zh-CN" altLang="en-US"/>
          </a:p>
        </p:txBody>
      </p:sp>
    </p:spTree>
    <p:extLst>
      <p:ext uri="{BB962C8B-B14F-4D97-AF65-F5344CB8AC3E}">
        <p14:creationId xmlns:p14="http://schemas.microsoft.com/office/powerpoint/2010/main" val="1918226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When landing reactive scheduling framework onto web page loading, the key challenge lies in efficiency.</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In fact, the loading process of a web page should obey complex dependencies among web page objects.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For example, a script may read or write variables defined by other scripts, or invoke the functions defined in other scripts.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Such dependency relations during page loading among web page objects can be modeled as a dependency graph, which is a directed acyclic graph.</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So, the problem of how to create the baseline scheduling is equal to in which order we should load these web page objects so that the page loading is SI-optimal without violating the dependency.</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15</a:t>
            </a:fld>
            <a:endParaRPr lang="zh-CN" altLang="en-US"/>
          </a:p>
        </p:txBody>
      </p:sp>
    </p:spTree>
    <p:extLst>
      <p:ext uri="{BB962C8B-B14F-4D97-AF65-F5344CB8AC3E}">
        <p14:creationId xmlns:p14="http://schemas.microsoft.com/office/powerpoint/2010/main" val="835213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Generally, each web page object incurs time to load, and we call it, the loading cost, and contributes to the visual completeness during page loading, and we call it the SI gain.</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These can all be estimated by pre-loading the web page.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Let's take this dependency graph as an example.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Each node shows the loading cost and the SI gain of a web object.</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So now we wonder in which order should we load these objects such that the shadowed area in the figure at the upper right corner is minimal so as to achieve the optimal SI.</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A simple solution is first list all the valid loading orders that obey the dependency using topological sort algorithm, and then for each valid loading order we calculate its Speed Index based on the SI gain and loading cost information, and finally we choose the minimal one as the baseline scheduling.</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Unfortunately, such an approach is too inefficient since it bears a time complexity of O N factorial.</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In fact, we have proved that this problem is NP-Complete via a reduction from the single-machine precedence-constrained job sequencing problem.</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Detailed proof can be found in our paper.</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16</a:t>
            </a:fld>
            <a:endParaRPr lang="zh-CN" altLang="en-US"/>
          </a:p>
        </p:txBody>
      </p:sp>
    </p:spTree>
    <p:extLst>
      <p:ext uri="{BB962C8B-B14F-4D97-AF65-F5344CB8AC3E}">
        <p14:creationId xmlns:p14="http://schemas.microsoft.com/office/powerpoint/2010/main" val="1806974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We then resort to a near-optimal solution to creating the baseline scheduling.</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We begin with a simple case.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Suppose that there are no dependencies among web page objects.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At this time, loading these objects according to the decreasing order of (</a:t>
            </a:r>
            <a:r>
              <a:rPr lang="zh-CN" altLang="en-US" b="0" i="0" dirty="0">
                <a:solidFill>
                  <a:srgbClr val="333333"/>
                </a:solidFill>
                <a:effectLst/>
                <a:latin typeface="Open Sans" panose="020B0606030504020204" pitchFamily="34" charset="0"/>
              </a:rPr>
              <a:t>𝑆𝐼 𝑔𝑎𝑖𝑛</a:t>
            </a:r>
            <a:r>
              <a:rPr lang="en-US" altLang="zh-CN" b="0" i="0" dirty="0">
                <a:solidFill>
                  <a:srgbClr val="333333"/>
                </a:solidFill>
                <a:effectLst/>
                <a:latin typeface="Open Sans" panose="020B0606030504020204" pitchFamily="34" charset="0"/>
              </a:rPr>
              <a:t>)/(</a:t>
            </a:r>
            <a:r>
              <a:rPr lang="zh-CN" altLang="en-US" b="0" i="0" dirty="0">
                <a:solidFill>
                  <a:srgbClr val="333333"/>
                </a:solidFill>
                <a:effectLst/>
                <a:latin typeface="Open Sans" panose="020B0606030504020204" pitchFamily="34" charset="0"/>
              </a:rPr>
              <a:t>𝐿𝑜𝑎𝑑𝑖𝑛𝑔 𝑐𝑜𝑠𝑡</a:t>
            </a:r>
            <a:r>
              <a:rPr lang="en-US" altLang="zh-CN" b="0" i="0" dirty="0">
                <a:solidFill>
                  <a:srgbClr val="333333"/>
                </a:solidFill>
                <a:effectLst/>
                <a:latin typeface="Open Sans" panose="020B0606030504020204" pitchFamily="34" charset="0"/>
              </a:rPr>
              <a:t>) can achieve SI-optimal scheduling.</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We denote such division as SI efficiency.</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When there exist dependencies among web page objects, the SI efficiency of each object comes to the overall efficiency of its precedent dependencies and the object itself, because loading a certain object must load all of its precedent dependencies first.</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We denote precedent dependencies of an object with the object itself as an object group.</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The shadowed nodes in the graph belong the object group of F.</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So the overall SI efficiency of the object group is calculated as dividing the sum of SI gain of each object by the sum of the loading cost of each object given the cumulative nature of SI calculation.</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We repeatedly select the object that has the highest SI efficiency to load, and remove it from and update the dependency graph.</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In this way, we can quickly generate the near-optimal baseline scheduling by taking advantage of cumulative nature of SI calculation.</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17</a:t>
            </a:fld>
            <a:endParaRPr lang="zh-CN" altLang="en-US"/>
          </a:p>
        </p:txBody>
      </p:sp>
    </p:spTree>
    <p:extLst>
      <p:ext uri="{BB962C8B-B14F-4D97-AF65-F5344CB8AC3E}">
        <p14:creationId xmlns:p14="http://schemas.microsoft.com/office/powerpoint/2010/main" val="1421156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Now we introduce how to determine crucial elements for the SI gain calculation.</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As we mentioned before, crucial elements are the above-the-fold visible elements.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But they are uncertain until the page is fully loaded owing to the liquid layout used by many pages.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We employ a server-client collaboration scheme to overcome this.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The server first pre-loads the page to determine elements’ possible positions under different viewport configurations in an offline manner.</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Such possible positions will be sent to the client along with the top-level HTML so that the client can efficiently query crucial elements at the beginning of page loading.</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18</a:t>
            </a:fld>
            <a:endParaRPr lang="zh-CN" altLang="en-US"/>
          </a:p>
        </p:txBody>
      </p:sp>
    </p:spTree>
    <p:extLst>
      <p:ext uri="{BB962C8B-B14F-4D97-AF65-F5344CB8AC3E}">
        <p14:creationId xmlns:p14="http://schemas.microsoft.com/office/powerpoint/2010/main" val="2906458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To determine the elements’ possible positions under different viewport sizes, we first need to identify all the layout schemes used by the page.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This is because elements’ positions under different layout schemes can vary greatly, while under the same scheme, the position only changes slightly.</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Take the landing page of YouTube as an example, when the layout scheme changes, some elements become visible, but in the same scheme, changes are only limited in element sizes.</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19</a:t>
            </a:fld>
            <a:endParaRPr lang="zh-CN" altLang="en-US"/>
          </a:p>
        </p:txBody>
      </p:sp>
    </p:spTree>
    <p:extLst>
      <p:ext uri="{BB962C8B-B14F-4D97-AF65-F5344CB8AC3E}">
        <p14:creationId xmlns:p14="http://schemas.microsoft.com/office/powerpoint/2010/main" val="2038590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is the outline of my presentation, and I will first introduce the background.</a:t>
            </a:r>
            <a:endParaRPr lang="zh-CN" altLang="en-US" dirty="0"/>
          </a:p>
        </p:txBody>
      </p:sp>
      <p:sp>
        <p:nvSpPr>
          <p:cNvPr id="4" name="灯片编号占位符 3"/>
          <p:cNvSpPr>
            <a:spLocks noGrp="1"/>
          </p:cNvSpPr>
          <p:nvPr>
            <p:ph type="sldNum" sz="quarter" idx="5"/>
          </p:nvPr>
        </p:nvSpPr>
        <p:spPr/>
        <p:txBody>
          <a:bodyPr/>
          <a:lstStyle/>
          <a:p>
            <a:fld id="{FBA909D7-2FEF-4905-BBEC-3085DE2A16DA}" type="slidenum">
              <a:rPr lang="zh-CN" altLang="en-US" smtClean="0"/>
              <a:t>2</a:t>
            </a:fld>
            <a:endParaRPr lang="zh-CN" altLang="en-US"/>
          </a:p>
        </p:txBody>
      </p:sp>
    </p:spTree>
    <p:extLst>
      <p:ext uri="{BB962C8B-B14F-4D97-AF65-F5344CB8AC3E}">
        <p14:creationId xmlns:p14="http://schemas.microsoft.com/office/powerpoint/2010/main" val="34721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333333"/>
                </a:solidFill>
                <a:effectLst/>
                <a:latin typeface="Open Sans" panose="020B0606030504020204" pitchFamily="34" charset="0"/>
              </a:rPr>
              <a:t>We identify each layout scheme of a web page based on our key observation that the relative positions between elements does not change substantially in the same layout scheme.</a:t>
            </a:r>
            <a:endParaRPr lang="zh-CN" altLang="en-US" dirty="0"/>
          </a:p>
        </p:txBody>
      </p:sp>
      <p:sp>
        <p:nvSpPr>
          <p:cNvPr id="4" name="灯片编号占位符 3"/>
          <p:cNvSpPr>
            <a:spLocks noGrp="1"/>
          </p:cNvSpPr>
          <p:nvPr>
            <p:ph type="sldNum" sz="quarter" idx="5"/>
          </p:nvPr>
        </p:nvSpPr>
        <p:spPr/>
        <p:txBody>
          <a:bodyPr/>
          <a:lstStyle/>
          <a:p>
            <a:fld id="{FBA909D7-2FEF-4905-BBEC-3085DE2A16DA}" type="slidenum">
              <a:rPr lang="zh-CN" altLang="en-US" smtClean="0"/>
              <a:t>20</a:t>
            </a:fld>
            <a:endParaRPr lang="zh-CN" altLang="en-US"/>
          </a:p>
        </p:txBody>
      </p:sp>
    </p:spTree>
    <p:extLst>
      <p:ext uri="{BB962C8B-B14F-4D97-AF65-F5344CB8AC3E}">
        <p14:creationId xmlns:p14="http://schemas.microsoft.com/office/powerpoint/2010/main" val="1332735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For example, when the viewport width decreases from 1400 pixels to 1080 pixels, the Starbucks web page stays in the same layout scheme.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And the relative positions between each elements only change slightly.</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We identify a new layout scheme when the average relative anlages between each two elements changes more than a certain threshold compared with the previous page load with a smaller viewport width.</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21</a:t>
            </a:fld>
            <a:endParaRPr lang="zh-CN" altLang="en-US"/>
          </a:p>
        </p:txBody>
      </p:sp>
    </p:spTree>
    <p:extLst>
      <p:ext uri="{BB962C8B-B14F-4D97-AF65-F5344CB8AC3E}">
        <p14:creationId xmlns:p14="http://schemas.microsoft.com/office/powerpoint/2010/main" val="940008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After all the layout schemes are identified, we record the element coverage regions in each layout scheme when the viewport width changes every 50 pixels.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This is achieved by recording all the coordinates of the element under each viewport width.</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22</a:t>
            </a:fld>
            <a:endParaRPr lang="zh-CN" altLang="en-US"/>
          </a:p>
        </p:txBody>
      </p:sp>
    </p:spTree>
    <p:extLst>
      <p:ext uri="{BB962C8B-B14F-4D97-AF65-F5344CB8AC3E}">
        <p14:creationId xmlns:p14="http://schemas.microsoft.com/office/powerpoint/2010/main" val="1342304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For each identified layout scheme, we then compute the convex hulls of each elements’ coverage regions and build the convex hull points into a k-dimensional tree.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We call this data structure as predictive element region forest.</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This data will be sent along with the page’s top-level of HTML to the client at the beginning of page loading for the client to efficiently query crucial elements.</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23</a:t>
            </a:fld>
            <a:endParaRPr lang="zh-CN" altLang="en-US"/>
          </a:p>
        </p:txBody>
      </p:sp>
    </p:spTree>
    <p:extLst>
      <p:ext uri="{BB962C8B-B14F-4D97-AF65-F5344CB8AC3E}">
        <p14:creationId xmlns:p14="http://schemas.microsoft.com/office/powerpoint/2010/main" val="1147785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So far, we have efficiently created a baseline scheduling before page loading in a server-client collaboration manner.</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It is worth noting that we take advantage of the cumulative nature of SI calculation to address the efficiency issue of applying traditional reactive scheduling to web page loading.</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Therefore, we call this novel scheduling framework cumulative reactive scheduling framework.</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Based on this, we implement </a:t>
            </a:r>
            <a:r>
              <a:rPr lang="en-US" altLang="zh-CN" b="0" i="0" dirty="0" err="1">
                <a:solidFill>
                  <a:srgbClr val="333333"/>
                </a:solidFill>
                <a:effectLst/>
                <a:latin typeface="Open Sans" panose="020B0606030504020204" pitchFamily="34" charset="0"/>
              </a:rPr>
              <a:t>Siploader</a:t>
            </a:r>
            <a:r>
              <a:rPr lang="en-US" altLang="zh-CN" b="0" i="0" dirty="0">
                <a:solidFill>
                  <a:srgbClr val="333333"/>
                </a:solidFill>
                <a:effectLst/>
                <a:latin typeface="Open Sans" panose="020B0606030504020204" pitchFamily="34" charset="0"/>
              </a:rPr>
              <a:t>, an SI-oriented page load scheduler.</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24</a:t>
            </a:fld>
            <a:endParaRPr lang="zh-CN" altLang="en-US"/>
          </a:p>
        </p:txBody>
      </p:sp>
    </p:spTree>
    <p:extLst>
      <p:ext uri="{BB962C8B-B14F-4D97-AF65-F5344CB8AC3E}">
        <p14:creationId xmlns:p14="http://schemas.microsoft.com/office/powerpoint/2010/main" val="1936299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We next switch to the online repairing phase of the framework for </a:t>
            </a:r>
            <a:r>
              <a:rPr lang="en-US" altLang="zh-CN" b="0" i="0" dirty="0" err="1">
                <a:solidFill>
                  <a:srgbClr val="333333"/>
                </a:solidFill>
                <a:effectLst/>
                <a:latin typeface="Open Sans" panose="020B0606030504020204" pitchFamily="34" charset="0"/>
              </a:rPr>
              <a:t>SipLoader</a:t>
            </a:r>
            <a:r>
              <a:rPr lang="en-US" altLang="zh-CN" b="0" i="0" dirty="0">
                <a:solidFill>
                  <a:srgbClr val="333333"/>
                </a:solidFill>
                <a:effectLst/>
                <a:latin typeface="Open Sans" panose="020B0606030504020204" pitchFamily="34" charset="0"/>
              </a:rPr>
              <a:t> to react to the uncertainties.</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25</a:t>
            </a:fld>
            <a:endParaRPr lang="zh-CN" altLang="en-US"/>
          </a:p>
        </p:txBody>
      </p:sp>
    </p:spTree>
    <p:extLst>
      <p:ext uri="{BB962C8B-B14F-4D97-AF65-F5344CB8AC3E}">
        <p14:creationId xmlns:p14="http://schemas.microsoft.com/office/powerpoint/2010/main" val="2089926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To effectively deal with the uncertainties, </a:t>
            </a:r>
            <a:r>
              <a:rPr lang="en-US" altLang="zh-CN" b="0" i="0" dirty="0" err="1">
                <a:solidFill>
                  <a:srgbClr val="333333"/>
                </a:solidFill>
                <a:effectLst/>
                <a:latin typeface="Open Sans" panose="020B0606030504020204" pitchFamily="34" charset="0"/>
              </a:rPr>
              <a:t>SipLoader</a:t>
            </a:r>
            <a:r>
              <a:rPr lang="en-US" altLang="zh-CN" b="0" i="0" dirty="0">
                <a:solidFill>
                  <a:srgbClr val="333333"/>
                </a:solidFill>
                <a:effectLst/>
                <a:latin typeface="Open Sans" panose="020B0606030504020204" pitchFamily="34" charset="0"/>
              </a:rPr>
              <a:t> continuously monitors the events generated by the network stack as well as JavaScript and Rendering engine.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If the network slots are available, </a:t>
            </a:r>
            <a:r>
              <a:rPr lang="en-US" altLang="zh-CN" b="0" i="0" dirty="0" err="1">
                <a:solidFill>
                  <a:srgbClr val="333333"/>
                </a:solidFill>
                <a:effectLst/>
                <a:latin typeface="Open Sans" panose="020B0606030504020204" pitchFamily="34" charset="0"/>
              </a:rPr>
              <a:t>SipLoader</a:t>
            </a:r>
            <a:r>
              <a:rPr lang="en-US" altLang="zh-CN" b="0" i="0" dirty="0">
                <a:solidFill>
                  <a:srgbClr val="333333"/>
                </a:solidFill>
                <a:effectLst/>
                <a:latin typeface="Open Sans" panose="020B0606030504020204" pitchFamily="34" charset="0"/>
              </a:rPr>
              <a:t> initiates requests based on the baseline scheduling order.</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If the JavaScript engine or rendering engine finish evaluating an object, </a:t>
            </a:r>
            <a:r>
              <a:rPr lang="en-US" altLang="zh-CN" b="0" i="0" dirty="0" err="1">
                <a:solidFill>
                  <a:srgbClr val="333333"/>
                </a:solidFill>
                <a:effectLst/>
                <a:latin typeface="Open Sans" panose="020B0606030504020204" pitchFamily="34" charset="0"/>
              </a:rPr>
              <a:t>SipLoader</a:t>
            </a:r>
            <a:r>
              <a:rPr lang="en-US" altLang="zh-CN" b="0" i="0" dirty="0">
                <a:solidFill>
                  <a:srgbClr val="333333"/>
                </a:solidFill>
                <a:effectLst/>
                <a:latin typeface="Open Sans" panose="020B0606030504020204" pitchFamily="34" charset="0"/>
              </a:rPr>
              <a:t> will then select an unevaluated object to evaluate.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This object is headmost in the baseline SI-optimal scheduling and has no precedent dependencies.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In this way, the fetched object can be evaluated as quickly as possible without waiting for the object that has a higher priority but is delayed by the uncertainties.</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26</a:t>
            </a:fld>
            <a:endParaRPr lang="zh-CN" altLang="en-US"/>
          </a:p>
        </p:txBody>
      </p:sp>
    </p:spTree>
    <p:extLst>
      <p:ext uri="{BB962C8B-B14F-4D97-AF65-F5344CB8AC3E}">
        <p14:creationId xmlns:p14="http://schemas.microsoft.com/office/powerpoint/2010/main" val="2043796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We evaluate the performance of </a:t>
            </a:r>
            <a:r>
              <a:rPr lang="en-US" altLang="zh-CN" b="0" i="0" dirty="0" err="1">
                <a:solidFill>
                  <a:srgbClr val="333333"/>
                </a:solidFill>
                <a:effectLst/>
                <a:latin typeface="Open Sans" panose="020B0606030504020204" pitchFamily="34" charset="0"/>
              </a:rPr>
              <a:t>SipLoader</a:t>
            </a:r>
            <a:r>
              <a:rPr lang="en-US" altLang="zh-CN" b="0" i="0" dirty="0">
                <a:solidFill>
                  <a:srgbClr val="333333"/>
                </a:solidFill>
                <a:effectLst/>
                <a:latin typeface="Open Sans" panose="020B0606030504020204" pitchFamily="34" charset="0"/>
              </a:rPr>
              <a:t> by comparing it with two state-of-the-art web page accelerators, Vroom and Fawkes.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Vroom employs a server-aided dependency resolution scheme to speed up page loads.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Fawkes enables faster page loads through HTML template caching.</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27</a:t>
            </a:fld>
            <a:endParaRPr lang="zh-CN" altLang="en-US"/>
          </a:p>
        </p:txBody>
      </p:sp>
    </p:spTree>
    <p:extLst>
      <p:ext uri="{BB962C8B-B14F-4D97-AF65-F5344CB8AC3E}">
        <p14:creationId xmlns:p14="http://schemas.microsoft.com/office/powerpoint/2010/main" val="1046912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Here are our major results.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First, in the cold cache scenario, </a:t>
            </a:r>
            <a:r>
              <a:rPr lang="en-US" altLang="zh-CN" b="0" i="0" dirty="0" err="1">
                <a:solidFill>
                  <a:srgbClr val="333333"/>
                </a:solidFill>
                <a:effectLst/>
                <a:latin typeface="Open Sans" panose="020B0606030504020204" pitchFamily="34" charset="0"/>
              </a:rPr>
              <a:t>SipLoader</a:t>
            </a:r>
            <a:r>
              <a:rPr lang="en-US" altLang="zh-CN" b="0" i="0" dirty="0">
                <a:solidFill>
                  <a:srgbClr val="333333"/>
                </a:solidFill>
                <a:effectLst/>
                <a:latin typeface="Open Sans" panose="020B0606030504020204" pitchFamily="34" charset="0"/>
              </a:rPr>
              <a:t> improves the median Speed Index by over 30%, significantly outperforming the other two accelerators.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Also, when the network condition or the clients-side computation power is poor, </a:t>
            </a:r>
            <a:r>
              <a:rPr lang="en-US" altLang="zh-CN" b="0" i="0" dirty="0" err="1">
                <a:solidFill>
                  <a:srgbClr val="333333"/>
                </a:solidFill>
                <a:effectLst/>
                <a:latin typeface="Open Sans" panose="020B0606030504020204" pitchFamily="34" charset="0"/>
              </a:rPr>
              <a:t>SipLoader</a:t>
            </a:r>
            <a:r>
              <a:rPr lang="en-US" altLang="zh-CN" b="0" i="0" dirty="0">
                <a:solidFill>
                  <a:srgbClr val="333333"/>
                </a:solidFill>
                <a:effectLst/>
                <a:latin typeface="Open Sans" panose="020B0606030504020204" pitchFamily="34" charset="0"/>
              </a:rPr>
              <a:t> yields more remarkable SI improvement.</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This indicates that it is important to well schedule object loading sequence especially when network/computation resources are limited.</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28</a:t>
            </a:fld>
            <a:endParaRPr lang="zh-CN" altLang="en-US"/>
          </a:p>
        </p:txBody>
      </p:sp>
    </p:spTree>
    <p:extLst>
      <p:ext uri="{BB962C8B-B14F-4D97-AF65-F5344CB8AC3E}">
        <p14:creationId xmlns:p14="http://schemas.microsoft.com/office/powerpoint/2010/main" val="583511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When it comes to the warm cache scenario, </a:t>
            </a:r>
            <a:r>
              <a:rPr lang="en-US" altLang="zh-CN" b="0" i="0" dirty="0" err="1">
                <a:solidFill>
                  <a:srgbClr val="333333"/>
                </a:solidFill>
                <a:effectLst/>
                <a:latin typeface="Open Sans" panose="020B0606030504020204" pitchFamily="34" charset="0"/>
              </a:rPr>
              <a:t>SipLoader</a:t>
            </a:r>
            <a:r>
              <a:rPr lang="en-US" altLang="zh-CN" b="0" i="0" dirty="0">
                <a:solidFill>
                  <a:srgbClr val="333333"/>
                </a:solidFill>
                <a:effectLst/>
                <a:latin typeface="Open Sans" panose="020B0606030504020204" pitchFamily="34" charset="0"/>
              </a:rPr>
              <a:t> can still significantly benefit the SI of page loading process.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This is because, </a:t>
            </a:r>
            <a:r>
              <a:rPr lang="en-US" altLang="zh-CN" b="0" i="0" dirty="0" err="1">
                <a:solidFill>
                  <a:srgbClr val="333333"/>
                </a:solidFill>
                <a:effectLst/>
                <a:latin typeface="Open Sans" panose="020B0606030504020204" pitchFamily="34" charset="0"/>
              </a:rPr>
              <a:t>SipLoader</a:t>
            </a:r>
            <a:r>
              <a:rPr lang="en-US" altLang="zh-CN" b="0" i="0" dirty="0">
                <a:solidFill>
                  <a:srgbClr val="333333"/>
                </a:solidFill>
                <a:effectLst/>
                <a:latin typeface="Open Sans" panose="020B0606030504020204" pitchFamily="34" charset="0"/>
              </a:rPr>
              <a:t> schedules both network fetches and browser execution.</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This enables it to improve Speed Index either when the browser execution is the bottleneck, or when network is the bottleneck.</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29</a:t>
            </a:fld>
            <a:endParaRPr lang="zh-CN" altLang="en-US"/>
          </a:p>
        </p:txBody>
      </p:sp>
    </p:spTree>
    <p:extLst>
      <p:ext uri="{BB962C8B-B14F-4D97-AF65-F5344CB8AC3E}">
        <p14:creationId xmlns:p14="http://schemas.microsoft.com/office/powerpoint/2010/main" val="3405580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Web pages have become the most pervasive method for common web users to access Internet services.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According to the data from WordPress in twenty twenty-two (2022), in each month over four hundred and nine (409) million people visit more than twenty (20) billion pages.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As a result, the performance of web page loading is crucial to users’ quality of experience.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A study from Amazon has shown that every one hundred (100) millisecond increase in page load time costs one percent (1%) of their revenue.</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3</a:t>
            </a:fld>
            <a:endParaRPr lang="zh-CN" altLang="en-US"/>
          </a:p>
        </p:txBody>
      </p:sp>
    </p:spTree>
    <p:extLst>
      <p:ext uri="{BB962C8B-B14F-4D97-AF65-F5344CB8AC3E}">
        <p14:creationId xmlns:p14="http://schemas.microsoft.com/office/powerpoint/2010/main" val="2114204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In addition to Speed Index, </a:t>
            </a:r>
            <a:r>
              <a:rPr lang="en-US" altLang="zh-CN" b="0" i="0" dirty="0" err="1">
                <a:solidFill>
                  <a:srgbClr val="333333"/>
                </a:solidFill>
                <a:effectLst/>
                <a:latin typeface="Open Sans" panose="020B0606030504020204" pitchFamily="34" charset="0"/>
              </a:rPr>
              <a:t>SipLoader</a:t>
            </a:r>
            <a:r>
              <a:rPr lang="en-US" altLang="zh-CN" b="0" i="0" dirty="0">
                <a:solidFill>
                  <a:srgbClr val="333333"/>
                </a:solidFill>
                <a:effectLst/>
                <a:latin typeface="Open Sans" panose="020B0606030504020204" pitchFamily="34" charset="0"/>
              </a:rPr>
              <a:t> improves the page load performance measured by other metrics such as Page Load Time and above-the-fold time.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This is because the dependency graph is generated in advance and crucial elements have higher priorities to be rendered.</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30</a:t>
            </a:fld>
            <a:endParaRPr lang="zh-CN" altLang="en-US"/>
          </a:p>
        </p:txBody>
      </p:sp>
    </p:spTree>
    <p:extLst>
      <p:ext uri="{BB962C8B-B14F-4D97-AF65-F5344CB8AC3E}">
        <p14:creationId xmlns:p14="http://schemas.microsoft.com/office/powerpoint/2010/main" val="2544563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In this paper, we build an effective page load scheduler called </a:t>
            </a:r>
            <a:r>
              <a:rPr lang="en-US" altLang="zh-CN" b="0" i="0" dirty="0" err="1">
                <a:solidFill>
                  <a:srgbClr val="333333"/>
                </a:solidFill>
                <a:effectLst/>
                <a:latin typeface="Open Sans" panose="020B0606030504020204" pitchFamily="34" charset="0"/>
              </a:rPr>
              <a:t>SipLoader</a:t>
            </a:r>
            <a:r>
              <a:rPr lang="en-US" altLang="zh-CN" b="0" i="0" dirty="0">
                <a:solidFill>
                  <a:srgbClr val="333333"/>
                </a:solidFill>
                <a:effectLst/>
                <a:latin typeface="Open Sans" panose="020B0606030504020204" pitchFamily="34" charset="0"/>
              </a:rPr>
              <a:t>, which successfully addresses the uncertainties during page loading through the novel cumulative reactive scheduling framework, and thus proactively uses SI to enhance the page loading performance.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Code and data have all been released.</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That’s all.</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Thanks for your listening.</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31</a:t>
            </a:fld>
            <a:endParaRPr lang="zh-CN" altLang="en-US"/>
          </a:p>
        </p:txBody>
      </p:sp>
    </p:spTree>
    <p:extLst>
      <p:ext uri="{BB962C8B-B14F-4D97-AF65-F5344CB8AC3E}">
        <p14:creationId xmlns:p14="http://schemas.microsoft.com/office/powerpoint/2010/main" val="3727558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So evaluating web page performance is important.</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And that’s why many page load metrics have been proposed to measure page load speed.</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For example, Page Load Time measures the duration between the timepoint when the user starts to navigate to the page, and the timepoint when all of the web objects have been fetched and evaluated.</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However, as web pages become more and more dynamic and complex, these conventional metrics are being blamed for deviating from the actual user experience.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This is because most of them simply focus on the milestone events during page loading, rather than the entire page loading process.</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4</a:t>
            </a:fld>
            <a:endParaRPr lang="zh-CN" altLang="en-US"/>
          </a:p>
        </p:txBody>
      </p:sp>
    </p:spTree>
    <p:extLst>
      <p:ext uri="{BB962C8B-B14F-4D97-AF65-F5344CB8AC3E}">
        <p14:creationId xmlns:p14="http://schemas.microsoft.com/office/powerpoint/2010/main" val="4024521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To this end, in recent years more advanced web page performance metrics are proposed to overcome the drawbacks of the conventional metrics, such as Above-the-Fold Time, Object Index, Byte Index, and Speed Index.</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Among them, Speed Index has been widely used in both industry and academia to meticulously measure the users’ quality of experience.</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5</a:t>
            </a:fld>
            <a:endParaRPr lang="zh-CN" altLang="en-US"/>
          </a:p>
        </p:txBody>
      </p:sp>
    </p:spTree>
    <p:extLst>
      <p:ext uri="{BB962C8B-B14F-4D97-AF65-F5344CB8AC3E}">
        <p14:creationId xmlns:p14="http://schemas.microsoft.com/office/powerpoint/2010/main" val="2916634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Speed Index quantifies how quickly the page is filled up with the above-the-fold visible elements, and</a:t>
            </a:r>
            <a:r>
              <a:rPr lang="zh-CN" altLang="en-US" b="0" i="0" dirty="0">
                <a:solidFill>
                  <a:srgbClr val="333333"/>
                </a:solidFill>
                <a:effectLst/>
                <a:latin typeface="Open Sans" panose="020B0606030504020204" pitchFamily="34" charset="0"/>
              </a:rPr>
              <a:t> </a:t>
            </a:r>
            <a:r>
              <a:rPr lang="en-US" altLang="zh-CN" b="0" i="0" dirty="0">
                <a:solidFill>
                  <a:srgbClr val="333333"/>
                </a:solidFill>
                <a:effectLst/>
                <a:latin typeface="Open Sans" panose="020B0606030504020204" pitchFamily="34" charset="0"/>
              </a:rPr>
              <a:t>we</a:t>
            </a:r>
            <a:r>
              <a:rPr lang="zh-CN" altLang="en-US" b="0" i="0" dirty="0">
                <a:solidFill>
                  <a:srgbClr val="333333"/>
                </a:solidFill>
                <a:effectLst/>
                <a:latin typeface="Open Sans" panose="020B0606030504020204" pitchFamily="34" charset="0"/>
              </a:rPr>
              <a:t> </a:t>
            </a:r>
            <a:r>
              <a:rPr lang="en-US" altLang="zh-CN" b="0" i="0" dirty="0">
                <a:solidFill>
                  <a:srgbClr val="333333"/>
                </a:solidFill>
                <a:effectLst/>
                <a:latin typeface="Open Sans" panose="020B0606030504020204" pitchFamily="34" charset="0"/>
              </a:rPr>
              <a:t>call</a:t>
            </a:r>
            <a:r>
              <a:rPr lang="zh-CN" altLang="en-US" b="0" i="0" dirty="0">
                <a:solidFill>
                  <a:srgbClr val="333333"/>
                </a:solidFill>
                <a:effectLst/>
                <a:latin typeface="Open Sans" panose="020B0606030504020204" pitchFamily="34" charset="0"/>
              </a:rPr>
              <a:t> </a:t>
            </a:r>
            <a:r>
              <a:rPr lang="en-US" altLang="zh-CN" b="0" i="0" dirty="0">
                <a:solidFill>
                  <a:srgbClr val="333333"/>
                </a:solidFill>
                <a:effectLst/>
                <a:latin typeface="Open Sans" panose="020B0606030504020204" pitchFamily="34" charset="0"/>
              </a:rPr>
              <a:t>them</a:t>
            </a:r>
            <a:r>
              <a:rPr lang="zh-CN" altLang="en-US" b="0" i="0" dirty="0">
                <a:solidFill>
                  <a:srgbClr val="333333"/>
                </a:solidFill>
                <a:effectLst/>
                <a:latin typeface="Open Sans" panose="020B0606030504020204" pitchFamily="34" charset="0"/>
              </a:rPr>
              <a:t> </a:t>
            </a:r>
            <a:r>
              <a:rPr lang="en-US" altLang="zh-CN" b="0" i="0" dirty="0">
                <a:solidFill>
                  <a:srgbClr val="333333"/>
                </a:solidFill>
                <a:effectLst/>
                <a:latin typeface="Open Sans" panose="020B0606030504020204" pitchFamily="34" charset="0"/>
              </a:rPr>
              <a:t>crucial elements.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Above the fold here refers to the content the user sees before they scroll down the page.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We take an example of two page load processes A and B of bbc.com to illustrate what Speed Index actually measures.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As shown in the figure, loading process A and B have the same Page Load Time of three (3) seconds.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However, in loading process A, large crucial elements are loaded first and therefore, at one point two (1.2) seconds, more visible areas of the page have been populated.</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This gives us a feeling that the page with loading process A is loaded faster than B, even though they have the same Page load time.</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6</a:t>
            </a:fld>
            <a:endParaRPr lang="zh-CN" altLang="en-US"/>
          </a:p>
        </p:txBody>
      </p:sp>
    </p:spTree>
    <p:extLst>
      <p:ext uri="{BB962C8B-B14F-4D97-AF65-F5344CB8AC3E}">
        <p14:creationId xmlns:p14="http://schemas.microsoft.com/office/powerpoint/2010/main" val="3790429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The formal definition of Speed Index is the integral of unrendered percentage of above-the-fold section, from the time when the page begins to load, to the above-the-fold time.</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In the previous example, the visual completeness of the loading process A is higher than B at any time, so its unrendered percentage of the above-the-fold section is lower, thus leading to a smaller Speed Index.</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That’s to say, a smaller Speed Index indicates a better page load from the user's subjective perspective.</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7</a:t>
            </a:fld>
            <a:endParaRPr lang="zh-CN" altLang="en-US"/>
          </a:p>
        </p:txBody>
      </p:sp>
    </p:spTree>
    <p:extLst>
      <p:ext uri="{BB962C8B-B14F-4D97-AF65-F5344CB8AC3E}">
        <p14:creationId xmlns:p14="http://schemas.microsoft.com/office/powerpoint/2010/main" val="3209349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As a more reasonable and advanced web page performance metric, Speed Index is still being used retrospectively to measure the goodness of web page loading schemes after page loading.</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This is not surprising because the calculation of Speed Index is rather complicated.</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First, it involves the integral calculation, because it tracks the entire loading process.</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Second, it requires the final rendered frame of the page for visual completeness calculation. </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However, if there does exist a feasible approach to fusing SI during web page loading, we might be able to know the best SI one can achieve, or at least effectively improve SI by re-architecting today’s web server and client design.</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In other words, our goal is to achieve or closely approach SI-optimal page load scheduling.</a:t>
            </a:r>
          </a:p>
          <a:p>
            <a:pPr algn="l"/>
            <a:endParaRPr lang="en-US" altLang="zh-CN" b="0" i="0" dirty="0">
              <a:solidFill>
                <a:srgbClr val="333333"/>
              </a:solidFill>
              <a:effectLst/>
              <a:latin typeface="Open Sans" panose="020B0606030504020204" pitchFamily="34" charset="0"/>
            </a:endParaRPr>
          </a:p>
          <a:p>
            <a:pPr algn="l"/>
            <a:r>
              <a:rPr lang="en-US" altLang="zh-CN" b="0" i="0" dirty="0">
                <a:solidFill>
                  <a:srgbClr val="333333"/>
                </a:solidFill>
                <a:effectLst/>
                <a:latin typeface="Open Sans" panose="020B0606030504020204" pitchFamily="34" charset="0"/>
              </a:rPr>
              <a:t>We want to schedule the fetching and evaluation of web page objects by explicitly and proactively taking SI into account.</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8</a:t>
            </a:fld>
            <a:endParaRPr lang="zh-CN" altLang="en-US"/>
          </a:p>
        </p:txBody>
      </p:sp>
    </p:spTree>
    <p:extLst>
      <p:ext uri="{BB962C8B-B14F-4D97-AF65-F5344CB8AC3E}">
        <p14:creationId xmlns:p14="http://schemas.microsoft.com/office/powerpoint/2010/main" val="322702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Open Sans" panose="020B0606030504020204" pitchFamily="34" charset="0"/>
              </a:rPr>
              <a:t>To explore whether there exists a practical approach to proactively exploiting SI as guidance to page load scheduling, we start with a comprehensive measurement study on the Alexa top one thousand (1,000) sites.</a:t>
            </a:r>
          </a:p>
        </p:txBody>
      </p:sp>
      <p:sp>
        <p:nvSpPr>
          <p:cNvPr id="4" name="灯片编号占位符 3"/>
          <p:cNvSpPr>
            <a:spLocks noGrp="1"/>
          </p:cNvSpPr>
          <p:nvPr>
            <p:ph type="sldNum" sz="quarter" idx="5"/>
          </p:nvPr>
        </p:nvSpPr>
        <p:spPr/>
        <p:txBody>
          <a:bodyPr/>
          <a:lstStyle/>
          <a:p>
            <a:fld id="{FBA909D7-2FEF-4905-BBEC-3085DE2A16DA}" type="slidenum">
              <a:rPr lang="zh-CN" altLang="en-US" smtClean="0"/>
              <a:t>9</a:t>
            </a:fld>
            <a:endParaRPr lang="zh-CN" altLang="en-US"/>
          </a:p>
        </p:txBody>
      </p:sp>
    </p:spTree>
    <p:extLst>
      <p:ext uri="{BB962C8B-B14F-4D97-AF65-F5344CB8AC3E}">
        <p14:creationId xmlns:p14="http://schemas.microsoft.com/office/powerpoint/2010/main" val="1233091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AF6CB2-0737-4DA8-A070-AF660CF5B3B5}"/>
              </a:ext>
            </a:extLst>
          </p:cNvPr>
          <p:cNvSpPr>
            <a:spLocks noGrp="1"/>
          </p:cNvSpPr>
          <p:nvPr>
            <p:ph type="ctrTitle"/>
          </p:nvPr>
        </p:nvSpPr>
        <p:spPr>
          <a:xfrm>
            <a:off x="1524000" y="1122363"/>
            <a:ext cx="9144000" cy="2387600"/>
          </a:xfrm>
        </p:spPr>
        <p:txBody>
          <a:bodyPr anchor="b"/>
          <a:lstStyle>
            <a:lvl1pPr algn="ctr">
              <a:defRPr sz="6000" b="1">
                <a:latin typeface="Calibri Light" panose="020F0302020204030204" pitchFamily="34" charset="0"/>
                <a:cs typeface="Calibri Light" panose="020F0302020204030204" pitchFamily="34" charset="0"/>
              </a:defRPr>
            </a:lvl1pPr>
          </a:lstStyle>
          <a:p>
            <a:r>
              <a:rPr lang="zh-CN" altLang="en-US" dirty="0"/>
              <a:t>单击此处编辑母版标题样式</a:t>
            </a:r>
          </a:p>
        </p:txBody>
      </p:sp>
      <p:sp>
        <p:nvSpPr>
          <p:cNvPr id="3" name="副标题 2">
            <a:extLst>
              <a:ext uri="{FF2B5EF4-FFF2-40B4-BE49-F238E27FC236}">
                <a16:creationId xmlns:a16="http://schemas.microsoft.com/office/drawing/2014/main" id="{D792C5D3-D183-4F1C-8F87-37C374B48BF5}"/>
              </a:ext>
            </a:extLst>
          </p:cNvPr>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71E52FC-771B-4ED1-BD1E-22DC28F8591D}"/>
              </a:ext>
            </a:extLst>
          </p:cNvPr>
          <p:cNvSpPr>
            <a:spLocks noGrp="1"/>
          </p:cNvSpPr>
          <p:nvPr>
            <p:ph type="dt" sz="half" idx="10"/>
          </p:nvPr>
        </p:nvSpPr>
        <p:spPr/>
        <p:txBody>
          <a:bodyPr/>
          <a:lstStyle/>
          <a:p>
            <a:fld id="{154303D7-9A02-433C-A08D-0F313998DBE1}" type="datetime1">
              <a:rPr lang="zh-CN" altLang="en-US" smtClean="0"/>
              <a:t>2022/6/8</a:t>
            </a:fld>
            <a:endParaRPr lang="zh-CN" altLang="en-US"/>
          </a:p>
        </p:txBody>
      </p:sp>
      <p:sp>
        <p:nvSpPr>
          <p:cNvPr id="5" name="页脚占位符 4">
            <a:extLst>
              <a:ext uri="{FF2B5EF4-FFF2-40B4-BE49-F238E27FC236}">
                <a16:creationId xmlns:a16="http://schemas.microsoft.com/office/drawing/2014/main" id="{D11C3596-311F-4BE9-B1FC-24431B76E6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62F7458-9816-4ABB-9EE1-3855F8C0377D}"/>
              </a:ext>
            </a:extLst>
          </p:cNvPr>
          <p:cNvSpPr>
            <a:spLocks noGrp="1"/>
          </p:cNvSpPr>
          <p:nvPr>
            <p:ph type="sldNum" sz="quarter" idx="12"/>
          </p:nvPr>
        </p:nvSpPr>
        <p:spPr/>
        <p:txBody>
          <a:bodyPr/>
          <a:lstStyle>
            <a:lvl1pPr>
              <a:defRPr sz="2000"/>
            </a:lvl1pPr>
          </a:lstStyle>
          <a:p>
            <a:fld id="{84BCC322-D5A9-47A8-A5BE-5D9C2195FFDA}" type="slidenum">
              <a:rPr lang="zh-CN" altLang="en-US" smtClean="0"/>
              <a:pPr/>
              <a:t>‹#›</a:t>
            </a:fld>
            <a:endParaRPr lang="zh-CN" altLang="en-US" dirty="0"/>
          </a:p>
        </p:txBody>
      </p:sp>
    </p:spTree>
    <p:extLst>
      <p:ext uri="{BB962C8B-B14F-4D97-AF65-F5344CB8AC3E}">
        <p14:creationId xmlns:p14="http://schemas.microsoft.com/office/powerpoint/2010/main" val="2337443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大纲">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3B7BF71-9BE8-47F6-9594-60C27126ED60}"/>
              </a:ext>
            </a:extLst>
          </p:cNvPr>
          <p:cNvSpPr>
            <a:spLocks noGrp="1"/>
          </p:cNvSpPr>
          <p:nvPr>
            <p:ph idx="1"/>
          </p:nvPr>
        </p:nvSpPr>
        <p:spPr>
          <a:xfrm>
            <a:off x="3581400" y="1432062"/>
            <a:ext cx="5029201" cy="4351338"/>
          </a:xfrm>
        </p:spPr>
        <p:txBody>
          <a:bodyPr>
            <a:normAutofit/>
          </a:bodyPr>
          <a:lstStyle>
            <a:lvl1pPr marL="514350" indent="-514350" algn="l">
              <a:buClr>
                <a:srgbClr val="0070C0"/>
              </a:buClr>
              <a:buFont typeface="+mj-lt"/>
              <a:buAutoNum type="arabicPeriod"/>
              <a:defRPr sz="4000">
                <a:latin typeface="Calibri" panose="020F0502020204030204" pitchFamily="34" charset="0"/>
                <a:cs typeface="Calibri" panose="020F0502020204030204" pitchFamily="34" charset="0"/>
              </a:defRPr>
            </a:lvl1pPr>
            <a:lvl2pPr marL="914400" indent="-457200" algn="l">
              <a:buClr>
                <a:srgbClr val="0070C0"/>
              </a:buClr>
              <a:buFont typeface="+mj-lt"/>
              <a:buAutoNum type="arabicPeriod"/>
              <a:defRPr sz="4000">
                <a:latin typeface="Calibri" panose="020F0502020204030204" pitchFamily="34" charset="0"/>
                <a:cs typeface="Calibri" panose="020F0502020204030204" pitchFamily="34" charset="0"/>
              </a:defRPr>
            </a:lvl2pPr>
            <a:lvl3pPr marL="1371600" indent="-457200" algn="l">
              <a:buClr>
                <a:srgbClr val="0070C0"/>
              </a:buClr>
              <a:buFont typeface="+mj-lt"/>
              <a:buAutoNum type="arabicPeriod"/>
              <a:defRPr sz="4000">
                <a:latin typeface="Calibri" panose="020F0502020204030204" pitchFamily="34" charset="0"/>
                <a:cs typeface="Calibri" panose="020F0502020204030204" pitchFamily="34" charset="0"/>
              </a:defRPr>
            </a:lvl3pPr>
            <a:lvl4pPr marL="1714500" indent="-342900" algn="l">
              <a:buClr>
                <a:srgbClr val="0070C0"/>
              </a:buClr>
              <a:buFont typeface="+mj-lt"/>
              <a:buAutoNum type="arabicPeriod"/>
              <a:defRPr sz="4000">
                <a:latin typeface="Calibri" panose="020F0502020204030204" pitchFamily="34" charset="0"/>
                <a:cs typeface="Calibri" panose="020F0502020204030204" pitchFamily="34" charset="0"/>
              </a:defRPr>
            </a:lvl4pPr>
            <a:lvl5pPr marL="2171700" indent="-342900" algn="l">
              <a:buClr>
                <a:srgbClr val="0070C0"/>
              </a:buClr>
              <a:buFont typeface="+mj-lt"/>
              <a:buAutoNum type="arabicPeriod"/>
              <a:defRPr sz="4000">
                <a:latin typeface="Calibri" panose="020F0502020204030204" pitchFamily="34" charset="0"/>
                <a:cs typeface="Calibri" panose="020F0502020204030204" pitchFamily="34"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4288BE3F-1419-45A3-95E8-FB3E06526A00}"/>
              </a:ext>
            </a:extLst>
          </p:cNvPr>
          <p:cNvSpPr>
            <a:spLocks noGrp="1"/>
          </p:cNvSpPr>
          <p:nvPr>
            <p:ph type="dt" sz="half" idx="10"/>
          </p:nvPr>
        </p:nvSpPr>
        <p:spPr/>
        <p:txBody>
          <a:bodyPr/>
          <a:lstStyle/>
          <a:p>
            <a:fld id="{0CCECD87-B178-4374-AD62-FAEABDF17F48}" type="datetime1">
              <a:rPr lang="zh-CN" altLang="en-US" smtClean="0"/>
              <a:t>2022/6/8</a:t>
            </a:fld>
            <a:endParaRPr lang="zh-CN" altLang="en-US"/>
          </a:p>
        </p:txBody>
      </p:sp>
      <p:sp>
        <p:nvSpPr>
          <p:cNvPr id="5" name="页脚占位符 4">
            <a:extLst>
              <a:ext uri="{FF2B5EF4-FFF2-40B4-BE49-F238E27FC236}">
                <a16:creationId xmlns:a16="http://schemas.microsoft.com/office/drawing/2014/main" id="{705282C3-BE39-49AD-9C36-E447FD1B6A1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F4E2F44-E49E-4944-9BEC-3D2080E0451B}"/>
              </a:ext>
            </a:extLst>
          </p:cNvPr>
          <p:cNvSpPr>
            <a:spLocks noGrp="1"/>
          </p:cNvSpPr>
          <p:nvPr>
            <p:ph type="sldNum" sz="quarter" idx="12"/>
          </p:nvPr>
        </p:nvSpPr>
        <p:spPr/>
        <p:txBody>
          <a:bodyPr/>
          <a:lstStyle>
            <a:lvl1pPr>
              <a:defRPr sz="2000"/>
            </a:lvl1pPr>
          </a:lstStyle>
          <a:p>
            <a:fld id="{84BCC322-D5A9-47A8-A5BE-5D9C2195FFDA}" type="slidenum">
              <a:rPr lang="zh-CN" altLang="en-US" smtClean="0"/>
              <a:pPr/>
              <a:t>‹#›</a:t>
            </a:fld>
            <a:endParaRPr lang="zh-CN" altLang="en-US" dirty="0"/>
          </a:p>
        </p:txBody>
      </p:sp>
      <p:sp>
        <p:nvSpPr>
          <p:cNvPr id="8" name="标题 1">
            <a:extLst>
              <a:ext uri="{FF2B5EF4-FFF2-40B4-BE49-F238E27FC236}">
                <a16:creationId xmlns:a16="http://schemas.microsoft.com/office/drawing/2014/main" id="{67F34074-25C4-4E8B-AAD0-FB1D0E199F9F}"/>
              </a:ext>
            </a:extLst>
          </p:cNvPr>
          <p:cNvSpPr>
            <a:spLocks noGrp="1"/>
          </p:cNvSpPr>
          <p:nvPr>
            <p:ph type="title"/>
          </p:nvPr>
        </p:nvSpPr>
        <p:spPr>
          <a:xfrm>
            <a:off x="838200" y="0"/>
            <a:ext cx="10515600" cy="870978"/>
          </a:xfrm>
        </p:spPr>
        <p:txBody>
          <a:bodyPr>
            <a:noAutofit/>
          </a:bodyPr>
          <a:lstStyle>
            <a:lvl1pPr algn="ctr">
              <a:lnSpc>
                <a:spcPct val="100000"/>
              </a:lnSpc>
              <a:defRPr sz="4800" b="1">
                <a:latin typeface="Calibri" panose="020F0502020204030204" pitchFamily="34" charset="0"/>
                <a:cs typeface="Calibri" panose="020F0502020204030204" pitchFamily="34" charset="0"/>
              </a:defRPr>
            </a:lvl1pPr>
          </a:lstStyle>
          <a:p>
            <a:r>
              <a:rPr lang="zh-CN" altLang="en-US" dirty="0"/>
              <a:t>单击此处编辑母版标题样式</a:t>
            </a:r>
          </a:p>
        </p:txBody>
      </p:sp>
      <p:cxnSp>
        <p:nvCxnSpPr>
          <p:cNvPr id="9" name="直接连接符 8">
            <a:extLst>
              <a:ext uri="{FF2B5EF4-FFF2-40B4-BE49-F238E27FC236}">
                <a16:creationId xmlns:a16="http://schemas.microsoft.com/office/drawing/2014/main" id="{7405A2D5-E1E8-4340-BA70-D16EE9A71A8F}"/>
              </a:ext>
            </a:extLst>
          </p:cNvPr>
          <p:cNvCxnSpPr>
            <a:cxnSpLocks/>
          </p:cNvCxnSpPr>
          <p:nvPr userDrawn="1"/>
        </p:nvCxnSpPr>
        <p:spPr>
          <a:xfrm>
            <a:off x="325967" y="926368"/>
            <a:ext cx="11540067"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657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3B7BF71-9BE8-47F6-9594-60C27126ED60}"/>
              </a:ext>
            </a:extLst>
          </p:cNvPr>
          <p:cNvSpPr>
            <a:spLocks noGrp="1"/>
          </p:cNvSpPr>
          <p:nvPr>
            <p:ph idx="1"/>
          </p:nvPr>
        </p:nvSpPr>
        <p:spPr>
          <a:xfrm>
            <a:off x="325967" y="1057388"/>
            <a:ext cx="11540067" cy="4351338"/>
          </a:xfrm>
        </p:spPr>
        <p:txBody>
          <a:bodyPr/>
          <a:lstStyle>
            <a:lvl1pPr marL="444500" indent="-444500">
              <a:spcAft>
                <a:spcPts val="1200"/>
              </a:spcAft>
              <a:buClr>
                <a:srgbClr val="0070C0"/>
              </a:buClr>
              <a:buFont typeface="Wingdings" panose="05000000000000000000" pitchFamily="2" charset="2"/>
              <a:buChar char="p"/>
              <a:defRPr sz="3600" b="1">
                <a:latin typeface="Calibri" panose="020F0502020204030204" pitchFamily="34" charset="0"/>
                <a:cs typeface="Calibri" panose="020F0502020204030204" pitchFamily="34" charset="0"/>
              </a:defRPr>
            </a:lvl1pPr>
            <a:lvl2pPr marL="896938" indent="-357188">
              <a:spcBef>
                <a:spcPts val="600"/>
              </a:spcBef>
              <a:spcAft>
                <a:spcPts val="600"/>
              </a:spcAft>
              <a:buClr>
                <a:srgbClr val="0070C0"/>
              </a:buClr>
              <a:buFont typeface="Wingdings" panose="05000000000000000000" pitchFamily="2" charset="2"/>
              <a:buChar char="n"/>
              <a:defRPr sz="2800">
                <a:latin typeface="Calibri" panose="020F0502020204030204" pitchFamily="34" charset="0"/>
                <a:cs typeface="Calibri" panose="020F0502020204030204" pitchFamily="34" charset="0"/>
              </a:defRPr>
            </a:lvl2pPr>
            <a:lvl3pPr marL="1371600" indent="-457200">
              <a:spcBef>
                <a:spcPts val="1200"/>
              </a:spcBef>
              <a:spcAft>
                <a:spcPts val="1200"/>
              </a:spcAft>
              <a:buClrTx/>
              <a:buFont typeface="+mj-lt"/>
              <a:buAutoNum type="arabicPeriod"/>
              <a:defRPr sz="2800">
                <a:latin typeface="Calibri" panose="020F0502020204030204" pitchFamily="34" charset="0"/>
                <a:cs typeface="Calibri" panose="020F0502020204030204" pitchFamily="34" charset="0"/>
              </a:defRPr>
            </a:lvl3pPr>
            <a:lvl4pPr marL="1600200" indent="-228600">
              <a:buClr>
                <a:srgbClr val="0070C0"/>
              </a:buClr>
              <a:buFont typeface="Wingdings" panose="05000000000000000000" pitchFamily="2" charset="2"/>
              <a:buChar char="n"/>
              <a:defRPr sz="2000">
                <a:latin typeface="Calibri" panose="020F0502020204030204" pitchFamily="34" charset="0"/>
                <a:cs typeface="Calibri" panose="020F0502020204030204" pitchFamily="34" charset="0"/>
              </a:defRPr>
            </a:lvl4pPr>
            <a:lvl5pPr marL="2057400" indent="-228600">
              <a:buClr>
                <a:srgbClr val="0070C0"/>
              </a:buClr>
              <a:buFont typeface="Wingdings" panose="05000000000000000000" pitchFamily="2" charset="2"/>
              <a:buChar char="n"/>
              <a:defRPr sz="2000">
                <a:latin typeface="Calibri" panose="020F0502020204030204" pitchFamily="34" charset="0"/>
                <a:cs typeface="Calibri" panose="020F0502020204030204" pitchFamily="34"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4288BE3F-1419-45A3-95E8-FB3E06526A00}"/>
              </a:ext>
            </a:extLst>
          </p:cNvPr>
          <p:cNvSpPr>
            <a:spLocks noGrp="1"/>
          </p:cNvSpPr>
          <p:nvPr>
            <p:ph type="dt" sz="half" idx="10"/>
          </p:nvPr>
        </p:nvSpPr>
        <p:spPr/>
        <p:txBody>
          <a:bodyPr/>
          <a:lstStyle/>
          <a:p>
            <a:fld id="{0CCECD87-B178-4374-AD62-FAEABDF17F48}" type="datetime1">
              <a:rPr lang="zh-CN" altLang="en-US" smtClean="0"/>
              <a:t>2022/6/8</a:t>
            </a:fld>
            <a:endParaRPr lang="zh-CN" altLang="en-US"/>
          </a:p>
        </p:txBody>
      </p:sp>
      <p:sp>
        <p:nvSpPr>
          <p:cNvPr id="5" name="页脚占位符 4">
            <a:extLst>
              <a:ext uri="{FF2B5EF4-FFF2-40B4-BE49-F238E27FC236}">
                <a16:creationId xmlns:a16="http://schemas.microsoft.com/office/drawing/2014/main" id="{705282C3-BE39-49AD-9C36-E447FD1B6A1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F4E2F44-E49E-4944-9BEC-3D2080E0451B}"/>
              </a:ext>
            </a:extLst>
          </p:cNvPr>
          <p:cNvSpPr>
            <a:spLocks noGrp="1"/>
          </p:cNvSpPr>
          <p:nvPr>
            <p:ph type="sldNum" sz="quarter" idx="12"/>
          </p:nvPr>
        </p:nvSpPr>
        <p:spPr/>
        <p:txBody>
          <a:bodyPr/>
          <a:lstStyle>
            <a:lvl1pPr>
              <a:defRPr sz="2000"/>
            </a:lvl1pPr>
          </a:lstStyle>
          <a:p>
            <a:fld id="{84BCC322-D5A9-47A8-A5BE-5D9C2195FFDA}" type="slidenum">
              <a:rPr lang="zh-CN" altLang="en-US" smtClean="0"/>
              <a:pPr/>
              <a:t>‹#›</a:t>
            </a:fld>
            <a:endParaRPr lang="zh-CN" altLang="en-US" dirty="0"/>
          </a:p>
        </p:txBody>
      </p:sp>
      <p:sp>
        <p:nvSpPr>
          <p:cNvPr id="12" name="标题 1">
            <a:extLst>
              <a:ext uri="{FF2B5EF4-FFF2-40B4-BE49-F238E27FC236}">
                <a16:creationId xmlns:a16="http://schemas.microsoft.com/office/drawing/2014/main" id="{D9B86A31-C9C3-4206-8159-F7201A578A25}"/>
              </a:ext>
            </a:extLst>
          </p:cNvPr>
          <p:cNvSpPr>
            <a:spLocks noGrp="1"/>
          </p:cNvSpPr>
          <p:nvPr>
            <p:ph type="title"/>
          </p:nvPr>
        </p:nvSpPr>
        <p:spPr>
          <a:xfrm>
            <a:off x="838200" y="0"/>
            <a:ext cx="10515600" cy="870978"/>
          </a:xfrm>
        </p:spPr>
        <p:txBody>
          <a:bodyPr>
            <a:noAutofit/>
          </a:bodyPr>
          <a:lstStyle>
            <a:lvl1pPr algn="ctr">
              <a:lnSpc>
                <a:spcPct val="100000"/>
              </a:lnSpc>
              <a:defRPr sz="4800" b="1">
                <a:latin typeface="Calibri" panose="020F0502020204030204" pitchFamily="34" charset="0"/>
                <a:cs typeface="Calibri" panose="020F0502020204030204" pitchFamily="34" charset="0"/>
              </a:defRPr>
            </a:lvl1pPr>
          </a:lstStyle>
          <a:p>
            <a:r>
              <a:rPr lang="zh-CN" altLang="en-US" dirty="0"/>
              <a:t>单击此处编辑母版标题样式</a:t>
            </a:r>
          </a:p>
        </p:txBody>
      </p:sp>
      <p:cxnSp>
        <p:nvCxnSpPr>
          <p:cNvPr id="13" name="直接连接符 12">
            <a:extLst>
              <a:ext uri="{FF2B5EF4-FFF2-40B4-BE49-F238E27FC236}">
                <a16:creationId xmlns:a16="http://schemas.microsoft.com/office/drawing/2014/main" id="{B484E68D-8D0A-4F68-B3BC-DD3DA947EC25}"/>
              </a:ext>
            </a:extLst>
          </p:cNvPr>
          <p:cNvCxnSpPr>
            <a:cxnSpLocks/>
          </p:cNvCxnSpPr>
          <p:nvPr userDrawn="1"/>
        </p:nvCxnSpPr>
        <p:spPr>
          <a:xfrm>
            <a:off x="325967" y="926368"/>
            <a:ext cx="11540067"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146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601FA485-F391-41B1-843C-88026CCE07F9}"/>
              </a:ext>
            </a:extLst>
          </p:cNvPr>
          <p:cNvSpPr>
            <a:spLocks noGrp="1"/>
          </p:cNvSpPr>
          <p:nvPr>
            <p:ph type="dt" sz="half" idx="10"/>
          </p:nvPr>
        </p:nvSpPr>
        <p:spPr/>
        <p:txBody>
          <a:bodyPr/>
          <a:lstStyle/>
          <a:p>
            <a:fld id="{EA89C43B-FA8B-4A19-9A46-5C4CE32C88EE}" type="datetime1">
              <a:rPr lang="zh-CN" altLang="en-US" smtClean="0"/>
              <a:t>2022/6/8</a:t>
            </a:fld>
            <a:endParaRPr lang="zh-CN" altLang="en-US"/>
          </a:p>
        </p:txBody>
      </p:sp>
      <p:sp>
        <p:nvSpPr>
          <p:cNvPr id="4" name="页脚占位符 3">
            <a:extLst>
              <a:ext uri="{FF2B5EF4-FFF2-40B4-BE49-F238E27FC236}">
                <a16:creationId xmlns:a16="http://schemas.microsoft.com/office/drawing/2014/main" id="{49F64874-29DD-4EE4-BC31-AB6CA442AAC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FD6C102-A730-4BA8-A896-0010A663054C}"/>
              </a:ext>
            </a:extLst>
          </p:cNvPr>
          <p:cNvSpPr>
            <a:spLocks noGrp="1"/>
          </p:cNvSpPr>
          <p:nvPr>
            <p:ph type="sldNum" sz="quarter" idx="12"/>
          </p:nvPr>
        </p:nvSpPr>
        <p:spPr/>
        <p:txBody>
          <a:bodyPr/>
          <a:lstStyle>
            <a:lvl1pPr>
              <a:defRPr sz="2000"/>
            </a:lvl1pPr>
          </a:lstStyle>
          <a:p>
            <a:fld id="{84BCC322-D5A9-47A8-A5BE-5D9C2195FFDA}" type="slidenum">
              <a:rPr lang="zh-CN" altLang="en-US" smtClean="0"/>
              <a:pPr/>
              <a:t>‹#›</a:t>
            </a:fld>
            <a:endParaRPr lang="zh-CN" altLang="en-US" dirty="0"/>
          </a:p>
        </p:txBody>
      </p:sp>
      <p:sp>
        <p:nvSpPr>
          <p:cNvPr id="9" name="标题 1">
            <a:extLst>
              <a:ext uri="{FF2B5EF4-FFF2-40B4-BE49-F238E27FC236}">
                <a16:creationId xmlns:a16="http://schemas.microsoft.com/office/drawing/2014/main" id="{DC1F1D9E-A313-4BB1-B9C2-9F57F5BE624D}"/>
              </a:ext>
            </a:extLst>
          </p:cNvPr>
          <p:cNvSpPr>
            <a:spLocks noGrp="1"/>
          </p:cNvSpPr>
          <p:nvPr>
            <p:ph type="title"/>
          </p:nvPr>
        </p:nvSpPr>
        <p:spPr>
          <a:xfrm>
            <a:off x="838200" y="0"/>
            <a:ext cx="10515600" cy="870978"/>
          </a:xfrm>
        </p:spPr>
        <p:txBody>
          <a:bodyPr>
            <a:noAutofit/>
          </a:bodyPr>
          <a:lstStyle>
            <a:lvl1pPr algn="ctr">
              <a:lnSpc>
                <a:spcPct val="100000"/>
              </a:lnSpc>
              <a:defRPr sz="4800" b="1">
                <a:latin typeface="Calibri" panose="020F0502020204030204" pitchFamily="34" charset="0"/>
                <a:cs typeface="Calibri" panose="020F0502020204030204" pitchFamily="34" charset="0"/>
              </a:defRPr>
            </a:lvl1pPr>
          </a:lstStyle>
          <a:p>
            <a:r>
              <a:rPr lang="zh-CN" altLang="en-US" dirty="0"/>
              <a:t>单击此处编辑母版标题样式</a:t>
            </a:r>
          </a:p>
        </p:txBody>
      </p:sp>
      <p:cxnSp>
        <p:nvCxnSpPr>
          <p:cNvPr id="10" name="直接连接符 9">
            <a:extLst>
              <a:ext uri="{FF2B5EF4-FFF2-40B4-BE49-F238E27FC236}">
                <a16:creationId xmlns:a16="http://schemas.microsoft.com/office/drawing/2014/main" id="{C4454C96-D8E1-413C-9C81-CCC708DB51FC}"/>
              </a:ext>
            </a:extLst>
          </p:cNvPr>
          <p:cNvCxnSpPr>
            <a:cxnSpLocks/>
          </p:cNvCxnSpPr>
          <p:nvPr userDrawn="1"/>
        </p:nvCxnSpPr>
        <p:spPr>
          <a:xfrm>
            <a:off x="325967" y="926368"/>
            <a:ext cx="11540067"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238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341E977-A048-4275-8A40-BA9F637608A2}"/>
              </a:ext>
            </a:extLst>
          </p:cNvPr>
          <p:cNvSpPr>
            <a:spLocks noGrp="1"/>
          </p:cNvSpPr>
          <p:nvPr>
            <p:ph type="dt" sz="half" idx="10"/>
          </p:nvPr>
        </p:nvSpPr>
        <p:spPr/>
        <p:txBody>
          <a:bodyPr/>
          <a:lstStyle/>
          <a:p>
            <a:fld id="{B8FEC2C3-1F47-4A3E-B89A-7B93EDE076C3}" type="datetime1">
              <a:rPr lang="zh-CN" altLang="en-US" smtClean="0"/>
              <a:t>2022/6/8</a:t>
            </a:fld>
            <a:endParaRPr lang="zh-CN" altLang="en-US"/>
          </a:p>
        </p:txBody>
      </p:sp>
      <p:sp>
        <p:nvSpPr>
          <p:cNvPr id="3" name="页脚占位符 2">
            <a:extLst>
              <a:ext uri="{FF2B5EF4-FFF2-40B4-BE49-F238E27FC236}">
                <a16:creationId xmlns:a16="http://schemas.microsoft.com/office/drawing/2014/main" id="{3CA90E10-72BE-4178-AF15-B3743667B6A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9EC792A-B189-4146-8759-99A6EAC7AD5F}"/>
              </a:ext>
            </a:extLst>
          </p:cNvPr>
          <p:cNvSpPr>
            <a:spLocks noGrp="1"/>
          </p:cNvSpPr>
          <p:nvPr>
            <p:ph type="sldNum" sz="quarter" idx="12"/>
          </p:nvPr>
        </p:nvSpPr>
        <p:spPr/>
        <p:txBody>
          <a:bodyPr/>
          <a:lstStyle>
            <a:lvl1pPr>
              <a:defRPr sz="2000"/>
            </a:lvl1pPr>
          </a:lstStyle>
          <a:p>
            <a:fld id="{84BCC322-D5A9-47A8-A5BE-5D9C2195FFDA}" type="slidenum">
              <a:rPr lang="zh-CN" altLang="en-US" smtClean="0"/>
              <a:pPr/>
              <a:t>‹#›</a:t>
            </a:fld>
            <a:endParaRPr lang="zh-CN" altLang="en-US" dirty="0"/>
          </a:p>
        </p:txBody>
      </p:sp>
    </p:spTree>
    <p:extLst>
      <p:ext uri="{BB962C8B-B14F-4D97-AF65-F5344CB8AC3E}">
        <p14:creationId xmlns:p14="http://schemas.microsoft.com/office/powerpoint/2010/main" val="27095030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5A765B9-6910-42D8-B6AA-5A557D878B6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A672BBB-AA7D-43EA-8AEB-CF4B8B06A7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0C4A263-CAC8-4A4E-B21B-4ADBF5507A4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D28324-6762-4CB9-8C4A-64A254338395}" type="datetime1">
              <a:rPr lang="zh-CN" altLang="en-US" smtClean="0"/>
              <a:t>2022/6/8</a:t>
            </a:fld>
            <a:endParaRPr lang="zh-CN" altLang="en-US"/>
          </a:p>
        </p:txBody>
      </p:sp>
      <p:sp>
        <p:nvSpPr>
          <p:cNvPr id="5" name="页脚占位符 4">
            <a:extLst>
              <a:ext uri="{FF2B5EF4-FFF2-40B4-BE49-F238E27FC236}">
                <a16:creationId xmlns:a16="http://schemas.microsoft.com/office/drawing/2014/main" id="{CB653425-B828-41BE-AAF6-CE687A5782E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D62796-75B2-4C94-92D1-D95F231C9E2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600">
                <a:solidFill>
                  <a:srgbClr val="0070C0"/>
                </a:solidFill>
              </a:defRPr>
            </a:lvl1pPr>
          </a:lstStyle>
          <a:p>
            <a:fld id="{84BCC322-D5A9-47A8-A5BE-5D9C2195FFDA}" type="slidenum">
              <a:rPr lang="zh-CN" altLang="en-US" smtClean="0"/>
              <a:pPr/>
              <a:t>‹#›</a:t>
            </a:fld>
            <a:endParaRPr lang="zh-CN" altLang="en-US" dirty="0"/>
          </a:p>
        </p:txBody>
      </p:sp>
    </p:spTree>
    <p:extLst>
      <p:ext uri="{BB962C8B-B14F-4D97-AF65-F5344CB8AC3E}">
        <p14:creationId xmlns:p14="http://schemas.microsoft.com/office/powerpoint/2010/main" val="1209136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4" r:id="rId4"/>
    <p:sldLayoutId id="2147483655"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svg"/><Relationship Id="rId11" Type="http://schemas.openxmlformats.org/officeDocument/2006/relationships/image" Target="../media/image8.gif"/><Relationship Id="rId5" Type="http://schemas.openxmlformats.org/officeDocument/2006/relationships/image" Target="../media/image2.png"/><Relationship Id="rId10" Type="http://schemas.openxmlformats.org/officeDocument/2006/relationships/image" Target="../media/image7.sv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0.emf"/></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7" Type="http://schemas.openxmlformats.org/officeDocument/2006/relationships/image" Target="../media/image19.png"/><Relationship Id="rId12"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0.png"/><Relationship Id="rId11" Type="http://schemas.openxmlformats.org/officeDocument/2006/relationships/image" Target="../media/image16.png"/><Relationship Id="rId10" Type="http://schemas.openxmlformats.org/officeDocument/2006/relationships/image" Target="../media/image15.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83E45B8E-0B85-4D95-956C-05B243A2B79E}"/>
              </a:ext>
            </a:extLst>
          </p:cNvPr>
          <p:cNvSpPr>
            <a:spLocks noGrp="1"/>
          </p:cNvSpPr>
          <p:nvPr>
            <p:ph type="ctrTitle"/>
          </p:nvPr>
        </p:nvSpPr>
        <p:spPr>
          <a:xfrm>
            <a:off x="0" y="2369611"/>
            <a:ext cx="12192000" cy="870672"/>
          </a:xfrm>
        </p:spPr>
        <p:txBody>
          <a:bodyPr>
            <a:normAutofit/>
          </a:bodyPr>
          <a:lstStyle/>
          <a:p>
            <a:r>
              <a:rPr lang="en-US" altLang="zh-CN" sz="4400" dirty="0"/>
              <a:t>Fusing Speed Index during Web Page Loading</a:t>
            </a:r>
            <a:endParaRPr lang="zh-CN" altLang="en-US" sz="4400" dirty="0"/>
          </a:p>
        </p:txBody>
      </p:sp>
      <p:sp>
        <p:nvSpPr>
          <p:cNvPr id="6" name="副标题 5">
            <a:extLst>
              <a:ext uri="{FF2B5EF4-FFF2-40B4-BE49-F238E27FC236}">
                <a16:creationId xmlns:a16="http://schemas.microsoft.com/office/drawing/2014/main" id="{534B8233-897D-4901-BF18-13944FC68E91}"/>
              </a:ext>
            </a:extLst>
          </p:cNvPr>
          <p:cNvSpPr>
            <a:spLocks noGrp="1"/>
          </p:cNvSpPr>
          <p:nvPr>
            <p:ph type="subTitle" idx="1"/>
          </p:nvPr>
        </p:nvSpPr>
        <p:spPr>
          <a:xfrm>
            <a:off x="1524000" y="3768294"/>
            <a:ext cx="9144000" cy="533544"/>
          </a:xfrm>
        </p:spPr>
        <p:txBody>
          <a:bodyPr>
            <a:normAutofit/>
          </a:bodyPr>
          <a:lstStyle/>
          <a:p>
            <a:r>
              <a:rPr lang="en-US" altLang="zh-CN" sz="3200" dirty="0"/>
              <a:t>Wei Liu</a:t>
            </a:r>
            <a:r>
              <a:rPr lang="zh-CN" altLang="en-US" sz="3200" dirty="0"/>
              <a:t>     </a:t>
            </a:r>
            <a:r>
              <a:rPr lang="en-US" altLang="zh-CN" sz="3200" dirty="0"/>
              <a:t>, </a:t>
            </a:r>
            <a:r>
              <a:rPr lang="en-US" altLang="zh-CN" sz="3200" dirty="0" err="1"/>
              <a:t>Xinlei</a:t>
            </a:r>
            <a:r>
              <a:rPr lang="en-US" altLang="zh-CN" sz="3200" dirty="0"/>
              <a:t> Yang, Hao Lin, </a:t>
            </a:r>
            <a:r>
              <a:rPr lang="en-US" altLang="zh-CN" sz="3200" dirty="0" err="1"/>
              <a:t>Zhenhua</a:t>
            </a:r>
            <a:r>
              <a:rPr lang="en-US" altLang="zh-CN" sz="3200" dirty="0"/>
              <a:t> Li, Feng Qian</a:t>
            </a:r>
          </a:p>
        </p:txBody>
      </p:sp>
      <p:sp>
        <p:nvSpPr>
          <p:cNvPr id="3" name="灯片编号占位符 2">
            <a:extLst>
              <a:ext uri="{FF2B5EF4-FFF2-40B4-BE49-F238E27FC236}">
                <a16:creationId xmlns:a16="http://schemas.microsoft.com/office/drawing/2014/main" id="{C09C370D-6483-4A40-9AD0-F1382D58B290}"/>
              </a:ext>
            </a:extLst>
          </p:cNvPr>
          <p:cNvSpPr>
            <a:spLocks noGrp="1"/>
          </p:cNvSpPr>
          <p:nvPr>
            <p:ph type="sldNum" sz="quarter" idx="12"/>
          </p:nvPr>
        </p:nvSpPr>
        <p:spPr/>
        <p:txBody>
          <a:bodyPr/>
          <a:lstStyle/>
          <a:p>
            <a:fld id="{84BCC322-D5A9-47A8-A5BE-5D9C2195FFDA}" type="slidenum">
              <a:rPr lang="zh-CN" altLang="en-US" smtClean="0"/>
              <a:pPr/>
              <a:t>1</a:t>
            </a:fld>
            <a:endParaRPr lang="zh-CN" altLang="en-US" dirty="0"/>
          </a:p>
        </p:txBody>
      </p:sp>
      <p:pic>
        <p:nvPicPr>
          <p:cNvPr id="7" name="图片 6">
            <a:extLst>
              <a:ext uri="{FF2B5EF4-FFF2-40B4-BE49-F238E27FC236}">
                <a16:creationId xmlns:a16="http://schemas.microsoft.com/office/drawing/2014/main" id="{6C0D91BC-735C-4B0E-9A50-4B635526DE2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contrast="15000"/>
                    </a14:imgEffect>
                  </a14:imgLayer>
                </a14:imgProps>
              </a:ext>
              <a:ext uri="{28A0092B-C50C-407E-A947-70E740481C1C}">
                <a14:useLocalDpi xmlns:a14="http://schemas.microsoft.com/office/drawing/2010/main" val="0"/>
              </a:ext>
            </a:extLst>
          </a:blip>
          <a:srcRect t="-197" b="17098"/>
          <a:stretch/>
        </p:blipFill>
        <p:spPr>
          <a:xfrm>
            <a:off x="0" y="-10324"/>
            <a:ext cx="12192000" cy="2140460"/>
          </a:xfrm>
          <a:prstGeom prst="rect">
            <a:avLst/>
          </a:prstGeom>
        </p:spPr>
      </p:pic>
      <p:sp>
        <p:nvSpPr>
          <p:cNvPr id="8" name="文本框 7">
            <a:extLst>
              <a:ext uri="{FF2B5EF4-FFF2-40B4-BE49-F238E27FC236}">
                <a16:creationId xmlns:a16="http://schemas.microsoft.com/office/drawing/2014/main" id="{840A5FCC-A9EA-492F-9EC0-66FDBD9DD46C}"/>
              </a:ext>
            </a:extLst>
          </p:cNvPr>
          <p:cNvSpPr txBox="1"/>
          <p:nvPr/>
        </p:nvSpPr>
        <p:spPr>
          <a:xfrm>
            <a:off x="1968136" y="10941"/>
            <a:ext cx="8255722" cy="1077218"/>
          </a:xfrm>
          <a:prstGeom prst="rect">
            <a:avLst/>
          </a:prstGeom>
          <a:noFill/>
        </p:spPr>
        <p:txBody>
          <a:bodyPr wrap="none" rtlCol="0">
            <a:spAutoFit/>
          </a:bodyPr>
          <a:lstStyle/>
          <a:p>
            <a:pPr algn="ctr"/>
            <a:r>
              <a:rPr lang="en-US" altLang="zh-CN" sz="2800" dirty="0">
                <a:solidFill>
                  <a:schemeClr val="bg1"/>
                </a:solidFill>
                <a:effectLst>
                  <a:glow rad="12700">
                    <a:schemeClr val="tx1">
                      <a:alpha val="40000"/>
                    </a:schemeClr>
                  </a:glow>
                  <a:outerShdw blurRad="152400" dist="38100" dir="2700000" algn="tl" rotWithShape="0">
                    <a:prstClr val="black"/>
                  </a:outerShdw>
                </a:effectLst>
                <a:latin typeface="Arial" panose="020B0604020202020204" pitchFamily="34" charset="0"/>
                <a:cs typeface="Arial" panose="020B0604020202020204" pitchFamily="34" charset="0"/>
              </a:rPr>
              <a:t>ACM  SIGMETRICS / IFIP PERFORMANCE 2022 </a:t>
            </a:r>
          </a:p>
          <a:p>
            <a:pPr algn="ctr"/>
            <a:r>
              <a:rPr lang="en-US" altLang="zh-CN" dirty="0">
                <a:solidFill>
                  <a:schemeClr val="bg1"/>
                </a:solidFill>
                <a:effectLst>
                  <a:glow rad="12700">
                    <a:schemeClr val="tx1">
                      <a:alpha val="40000"/>
                    </a:schemeClr>
                  </a:glow>
                  <a:outerShdw blurRad="152400" dist="38100" dir="2700000" algn="tl" rotWithShape="0">
                    <a:prstClr val="black"/>
                  </a:outerShdw>
                </a:effectLst>
                <a:latin typeface="Arial" panose="020B0604020202020204" pitchFamily="34" charset="0"/>
                <a:cs typeface="Arial" panose="020B0604020202020204" pitchFamily="34" charset="0"/>
              </a:rPr>
              <a:t>Mumbai, India</a:t>
            </a:r>
          </a:p>
          <a:p>
            <a:pPr algn="ctr"/>
            <a:r>
              <a:rPr lang="en-US" altLang="zh-CN" dirty="0">
                <a:solidFill>
                  <a:schemeClr val="bg1"/>
                </a:solidFill>
                <a:effectLst>
                  <a:glow rad="12700">
                    <a:schemeClr val="tx1">
                      <a:alpha val="40000"/>
                    </a:schemeClr>
                  </a:glow>
                  <a:outerShdw blurRad="152400" dist="38100" dir="2700000" algn="tl" rotWithShape="0">
                    <a:prstClr val="black"/>
                  </a:outerShdw>
                </a:effectLst>
                <a:latin typeface="Arial" panose="020B0604020202020204" pitchFamily="34" charset="0"/>
                <a:cs typeface="Arial" panose="020B0604020202020204" pitchFamily="34" charset="0"/>
              </a:rPr>
              <a:t>June 6-10, 2022</a:t>
            </a:r>
            <a:endParaRPr lang="zh-CN" altLang="en-US" dirty="0">
              <a:solidFill>
                <a:schemeClr val="bg1"/>
              </a:solidFill>
              <a:effectLst>
                <a:glow rad="12700">
                  <a:schemeClr val="tx1">
                    <a:alpha val="40000"/>
                  </a:schemeClr>
                </a:glow>
                <a:outerShdw blurRad="152400" dist="38100" dir="2700000" algn="tl" rotWithShape="0">
                  <a:prstClr val="black"/>
                </a:outerShdw>
              </a:effectLst>
              <a:latin typeface="Arial" panose="020B0604020202020204" pitchFamily="34" charset="0"/>
              <a:cs typeface="Arial" panose="020B0604020202020204" pitchFamily="34" charset="0"/>
            </a:endParaRPr>
          </a:p>
        </p:txBody>
      </p:sp>
      <p:pic>
        <p:nvPicPr>
          <p:cNvPr id="9" name="图形 8">
            <a:extLst>
              <a:ext uri="{FF2B5EF4-FFF2-40B4-BE49-F238E27FC236}">
                <a16:creationId xmlns:a16="http://schemas.microsoft.com/office/drawing/2014/main" id="{06BC59A1-ECC0-45D6-8CDD-0EDD9D5170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64242" y="5058593"/>
            <a:ext cx="2833580" cy="892467"/>
          </a:xfrm>
          <a:prstGeom prst="rect">
            <a:avLst/>
          </a:prstGeom>
        </p:spPr>
      </p:pic>
      <p:pic>
        <p:nvPicPr>
          <p:cNvPr id="10" name="图形 9">
            <a:extLst>
              <a:ext uri="{FF2B5EF4-FFF2-40B4-BE49-F238E27FC236}">
                <a16:creationId xmlns:a16="http://schemas.microsoft.com/office/drawing/2014/main" id="{FD01716D-154A-4EA8-A1AE-1C0E5E2BA8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15243" y="5138956"/>
            <a:ext cx="1349223" cy="758938"/>
          </a:xfrm>
          <a:prstGeom prst="rect">
            <a:avLst/>
          </a:prstGeom>
        </p:spPr>
      </p:pic>
      <p:pic>
        <p:nvPicPr>
          <p:cNvPr id="11" name="图形 10">
            <a:extLst>
              <a:ext uri="{FF2B5EF4-FFF2-40B4-BE49-F238E27FC236}">
                <a16:creationId xmlns:a16="http://schemas.microsoft.com/office/drawing/2014/main" id="{6F1A77F2-5A57-4956-9DEF-D932EDAE5D4C}"/>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2941"/>
          <a:stretch/>
        </p:blipFill>
        <p:spPr>
          <a:xfrm>
            <a:off x="7145075" y="5240077"/>
            <a:ext cx="3120892" cy="556697"/>
          </a:xfrm>
          <a:prstGeom prst="rect">
            <a:avLst/>
          </a:prstGeom>
        </p:spPr>
      </p:pic>
      <p:pic>
        <p:nvPicPr>
          <p:cNvPr id="12" name="图片 11">
            <a:extLst>
              <a:ext uri="{FF2B5EF4-FFF2-40B4-BE49-F238E27FC236}">
                <a16:creationId xmlns:a16="http://schemas.microsoft.com/office/drawing/2014/main" id="{43A766EC-F07F-A041-91E8-A3BC83DFE6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05123" y="3849171"/>
            <a:ext cx="355317" cy="371789"/>
          </a:xfrm>
          <a:prstGeom prst="rect">
            <a:avLst/>
          </a:prstGeom>
        </p:spPr>
      </p:pic>
    </p:spTree>
    <p:extLst>
      <p:ext uri="{BB962C8B-B14F-4D97-AF65-F5344CB8AC3E}">
        <p14:creationId xmlns:p14="http://schemas.microsoft.com/office/powerpoint/2010/main" val="4051288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F8793F2-55D3-46DE-A816-E9BFF487718A}"/>
              </a:ext>
            </a:extLst>
          </p:cNvPr>
          <p:cNvSpPr>
            <a:spLocks noGrp="1"/>
          </p:cNvSpPr>
          <p:nvPr>
            <p:ph idx="1"/>
          </p:nvPr>
        </p:nvSpPr>
        <p:spPr/>
        <p:txBody>
          <a:bodyPr/>
          <a:lstStyle/>
          <a:p>
            <a:r>
              <a:rPr lang="en-US" altLang="zh-CN" dirty="0"/>
              <a:t>Network uncertainties</a:t>
            </a:r>
          </a:p>
          <a:p>
            <a:pPr lvl="1"/>
            <a:r>
              <a:rPr lang="en-US" altLang="zh-CN" dirty="0"/>
              <a:t>Different network access methods</a:t>
            </a:r>
          </a:p>
          <a:p>
            <a:pPr lvl="1"/>
            <a:r>
              <a:rPr lang="en-US" altLang="zh-CN" dirty="0"/>
              <a:t>Bandwidth/latency variation</a:t>
            </a:r>
          </a:p>
          <a:p>
            <a:pPr marL="0" indent="0">
              <a:buNone/>
            </a:pPr>
            <a:endParaRPr lang="zh-CN" altLang="en-US" dirty="0"/>
          </a:p>
        </p:txBody>
      </p:sp>
      <p:sp>
        <p:nvSpPr>
          <p:cNvPr id="3" name="灯片编号占位符 2">
            <a:extLst>
              <a:ext uri="{FF2B5EF4-FFF2-40B4-BE49-F238E27FC236}">
                <a16:creationId xmlns:a16="http://schemas.microsoft.com/office/drawing/2014/main" id="{6154FC65-FD94-4D63-95BD-123459D2C30D}"/>
              </a:ext>
            </a:extLst>
          </p:cNvPr>
          <p:cNvSpPr>
            <a:spLocks noGrp="1"/>
          </p:cNvSpPr>
          <p:nvPr>
            <p:ph type="sldNum" sz="quarter" idx="12"/>
          </p:nvPr>
        </p:nvSpPr>
        <p:spPr/>
        <p:txBody>
          <a:bodyPr/>
          <a:lstStyle/>
          <a:p>
            <a:fld id="{84BCC322-D5A9-47A8-A5BE-5D9C2195FFDA}" type="slidenum">
              <a:rPr lang="zh-CN" altLang="en-US" smtClean="0"/>
              <a:pPr/>
              <a:t>10</a:t>
            </a:fld>
            <a:endParaRPr lang="zh-CN" altLang="en-US" dirty="0"/>
          </a:p>
        </p:txBody>
      </p:sp>
      <p:sp>
        <p:nvSpPr>
          <p:cNvPr id="4" name="标题 3">
            <a:extLst>
              <a:ext uri="{FF2B5EF4-FFF2-40B4-BE49-F238E27FC236}">
                <a16:creationId xmlns:a16="http://schemas.microsoft.com/office/drawing/2014/main" id="{F13E3933-8E11-4747-95AE-4250D9E25AE0}"/>
              </a:ext>
            </a:extLst>
          </p:cNvPr>
          <p:cNvSpPr>
            <a:spLocks noGrp="1"/>
          </p:cNvSpPr>
          <p:nvPr>
            <p:ph type="title"/>
          </p:nvPr>
        </p:nvSpPr>
        <p:spPr/>
        <p:txBody>
          <a:bodyPr/>
          <a:lstStyle/>
          <a:p>
            <a:r>
              <a:rPr lang="en-US" altLang="zh-CN" dirty="0"/>
              <a:t>2. Measurement Findings</a:t>
            </a:r>
            <a:endParaRPr lang="zh-CN" altLang="en-US" dirty="0"/>
          </a:p>
        </p:txBody>
      </p:sp>
      <p:pic>
        <p:nvPicPr>
          <p:cNvPr id="5" name="图片 4">
            <a:extLst>
              <a:ext uri="{FF2B5EF4-FFF2-40B4-BE49-F238E27FC236}">
                <a16:creationId xmlns:a16="http://schemas.microsoft.com/office/drawing/2014/main" id="{544A2FCA-D6DC-45AB-9373-6ACC05FC6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736" y="3246107"/>
            <a:ext cx="3864261" cy="2899300"/>
          </a:xfrm>
          <a:prstGeom prst="rect">
            <a:avLst/>
          </a:prstGeom>
        </p:spPr>
      </p:pic>
      <p:pic>
        <p:nvPicPr>
          <p:cNvPr id="6" name="图片 5">
            <a:extLst>
              <a:ext uri="{FF2B5EF4-FFF2-40B4-BE49-F238E27FC236}">
                <a16:creationId xmlns:a16="http://schemas.microsoft.com/office/drawing/2014/main" id="{7F2C9378-F9E0-4089-92D0-922194AC7F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885" y="3246107"/>
            <a:ext cx="3864261" cy="2899299"/>
          </a:xfrm>
          <a:prstGeom prst="rect">
            <a:avLst/>
          </a:prstGeom>
        </p:spPr>
      </p:pic>
    </p:spTree>
    <p:extLst>
      <p:ext uri="{BB962C8B-B14F-4D97-AF65-F5344CB8AC3E}">
        <p14:creationId xmlns:p14="http://schemas.microsoft.com/office/powerpoint/2010/main" val="2560844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07E6CF9-1CA0-451A-AB1A-5A75890873B2}"/>
              </a:ext>
            </a:extLst>
          </p:cNvPr>
          <p:cNvSpPr>
            <a:spLocks noGrp="1"/>
          </p:cNvSpPr>
          <p:nvPr>
            <p:ph idx="1"/>
          </p:nvPr>
        </p:nvSpPr>
        <p:spPr/>
        <p:txBody>
          <a:bodyPr/>
          <a:lstStyle/>
          <a:p>
            <a:r>
              <a:rPr lang="en-US" altLang="zh-CN" dirty="0"/>
              <a:t>Browser execution uncertainties</a:t>
            </a:r>
          </a:p>
          <a:p>
            <a:pPr lvl="1"/>
            <a:r>
              <a:rPr lang="en-US" altLang="zh-CN" dirty="0"/>
              <a:t>Client resource contention</a:t>
            </a:r>
          </a:p>
          <a:p>
            <a:pPr lvl="1"/>
            <a:r>
              <a:rPr lang="en-US" altLang="zh-CN" dirty="0"/>
              <a:t>Varied number of background tabs opened by users</a:t>
            </a:r>
          </a:p>
        </p:txBody>
      </p:sp>
      <p:sp>
        <p:nvSpPr>
          <p:cNvPr id="3" name="灯片编号占位符 2">
            <a:extLst>
              <a:ext uri="{FF2B5EF4-FFF2-40B4-BE49-F238E27FC236}">
                <a16:creationId xmlns:a16="http://schemas.microsoft.com/office/drawing/2014/main" id="{2969CB68-86AD-409A-BCAF-723DD22B3B25}"/>
              </a:ext>
            </a:extLst>
          </p:cNvPr>
          <p:cNvSpPr>
            <a:spLocks noGrp="1"/>
          </p:cNvSpPr>
          <p:nvPr>
            <p:ph type="sldNum" sz="quarter" idx="12"/>
          </p:nvPr>
        </p:nvSpPr>
        <p:spPr/>
        <p:txBody>
          <a:bodyPr/>
          <a:lstStyle/>
          <a:p>
            <a:fld id="{84BCC322-D5A9-47A8-A5BE-5D9C2195FFDA}" type="slidenum">
              <a:rPr lang="zh-CN" altLang="en-US" smtClean="0"/>
              <a:pPr/>
              <a:t>11</a:t>
            </a:fld>
            <a:endParaRPr lang="zh-CN" altLang="en-US" dirty="0"/>
          </a:p>
        </p:txBody>
      </p:sp>
      <p:sp>
        <p:nvSpPr>
          <p:cNvPr id="4" name="标题 3">
            <a:extLst>
              <a:ext uri="{FF2B5EF4-FFF2-40B4-BE49-F238E27FC236}">
                <a16:creationId xmlns:a16="http://schemas.microsoft.com/office/drawing/2014/main" id="{BE27F96C-F17F-4513-A0CD-91ABB09A7DBD}"/>
              </a:ext>
            </a:extLst>
          </p:cNvPr>
          <p:cNvSpPr>
            <a:spLocks noGrp="1"/>
          </p:cNvSpPr>
          <p:nvPr>
            <p:ph type="title"/>
          </p:nvPr>
        </p:nvSpPr>
        <p:spPr/>
        <p:txBody>
          <a:bodyPr/>
          <a:lstStyle/>
          <a:p>
            <a:r>
              <a:rPr lang="en-US" altLang="zh-CN" dirty="0"/>
              <a:t>2. Measurement Findings</a:t>
            </a:r>
            <a:endParaRPr lang="zh-CN" altLang="en-US" dirty="0"/>
          </a:p>
        </p:txBody>
      </p:sp>
      <p:pic>
        <p:nvPicPr>
          <p:cNvPr id="5" name="图片 4">
            <a:extLst>
              <a:ext uri="{FF2B5EF4-FFF2-40B4-BE49-F238E27FC236}">
                <a16:creationId xmlns:a16="http://schemas.microsoft.com/office/drawing/2014/main" id="{C7A7E86F-BBAE-422D-B3E2-7D330165F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212" y="3121761"/>
            <a:ext cx="3871575" cy="2904787"/>
          </a:xfrm>
          <a:prstGeom prst="rect">
            <a:avLst/>
          </a:prstGeom>
        </p:spPr>
      </p:pic>
    </p:spTree>
    <p:extLst>
      <p:ext uri="{BB962C8B-B14F-4D97-AF65-F5344CB8AC3E}">
        <p14:creationId xmlns:p14="http://schemas.microsoft.com/office/powerpoint/2010/main" val="663614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07E6CF9-1CA0-451A-AB1A-5A75890873B2}"/>
              </a:ext>
            </a:extLst>
          </p:cNvPr>
          <p:cNvSpPr>
            <a:spLocks noGrp="1"/>
          </p:cNvSpPr>
          <p:nvPr>
            <p:ph idx="1"/>
          </p:nvPr>
        </p:nvSpPr>
        <p:spPr/>
        <p:txBody>
          <a:bodyPr/>
          <a:lstStyle/>
          <a:p>
            <a:r>
              <a:rPr lang="en-US" altLang="zh-CN" dirty="0"/>
              <a:t>Viewport size uncertainties</a:t>
            </a:r>
          </a:p>
          <a:p>
            <a:pPr lvl="1"/>
            <a:r>
              <a:rPr lang="en-US" altLang="zh-CN" dirty="0"/>
              <a:t>Diverse viewport sizes </a:t>
            </a:r>
            <a:r>
              <a:rPr lang="en-US" altLang="zh-CN" i="1" dirty="0" err="1"/>
              <a:t>v.s</a:t>
            </a:r>
            <a:r>
              <a:rPr lang="en-US" altLang="zh-CN" i="1" dirty="0"/>
              <a:t>.</a:t>
            </a:r>
            <a:r>
              <a:rPr lang="en-US" altLang="zh-CN" dirty="0"/>
              <a:t> liquid layouts</a:t>
            </a:r>
          </a:p>
          <a:p>
            <a:pPr lvl="1"/>
            <a:endParaRPr lang="en-US" altLang="zh-CN" dirty="0"/>
          </a:p>
        </p:txBody>
      </p:sp>
      <p:sp>
        <p:nvSpPr>
          <p:cNvPr id="3" name="灯片编号占位符 2">
            <a:extLst>
              <a:ext uri="{FF2B5EF4-FFF2-40B4-BE49-F238E27FC236}">
                <a16:creationId xmlns:a16="http://schemas.microsoft.com/office/drawing/2014/main" id="{2969CB68-86AD-409A-BCAF-723DD22B3B25}"/>
              </a:ext>
            </a:extLst>
          </p:cNvPr>
          <p:cNvSpPr>
            <a:spLocks noGrp="1"/>
          </p:cNvSpPr>
          <p:nvPr>
            <p:ph type="sldNum" sz="quarter" idx="12"/>
          </p:nvPr>
        </p:nvSpPr>
        <p:spPr/>
        <p:txBody>
          <a:bodyPr/>
          <a:lstStyle/>
          <a:p>
            <a:fld id="{84BCC322-D5A9-47A8-A5BE-5D9C2195FFDA}" type="slidenum">
              <a:rPr lang="zh-CN" altLang="en-US" smtClean="0"/>
              <a:pPr/>
              <a:t>12</a:t>
            </a:fld>
            <a:endParaRPr lang="zh-CN" altLang="en-US" dirty="0"/>
          </a:p>
        </p:txBody>
      </p:sp>
      <p:sp>
        <p:nvSpPr>
          <p:cNvPr id="4" name="标题 3">
            <a:extLst>
              <a:ext uri="{FF2B5EF4-FFF2-40B4-BE49-F238E27FC236}">
                <a16:creationId xmlns:a16="http://schemas.microsoft.com/office/drawing/2014/main" id="{BE27F96C-F17F-4513-A0CD-91ABB09A7DBD}"/>
              </a:ext>
            </a:extLst>
          </p:cNvPr>
          <p:cNvSpPr>
            <a:spLocks noGrp="1"/>
          </p:cNvSpPr>
          <p:nvPr>
            <p:ph type="title"/>
          </p:nvPr>
        </p:nvSpPr>
        <p:spPr/>
        <p:txBody>
          <a:bodyPr/>
          <a:lstStyle/>
          <a:p>
            <a:r>
              <a:rPr lang="en-US" altLang="zh-CN" dirty="0"/>
              <a:t>2. Measurement Findings</a:t>
            </a:r>
            <a:endParaRPr lang="zh-CN" altLang="en-US" dirty="0"/>
          </a:p>
        </p:txBody>
      </p:sp>
      <p:pic>
        <p:nvPicPr>
          <p:cNvPr id="7" name="图片 6">
            <a:extLst>
              <a:ext uri="{FF2B5EF4-FFF2-40B4-BE49-F238E27FC236}">
                <a16:creationId xmlns:a16="http://schemas.microsoft.com/office/drawing/2014/main" id="{075C3279-694C-4994-8CC2-ACB1E54F0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986" y="2729873"/>
            <a:ext cx="3023621" cy="2792551"/>
          </a:xfrm>
          <a:prstGeom prst="rect">
            <a:avLst/>
          </a:prstGeom>
        </p:spPr>
      </p:pic>
      <p:pic>
        <p:nvPicPr>
          <p:cNvPr id="9" name="图片 8">
            <a:extLst>
              <a:ext uri="{FF2B5EF4-FFF2-40B4-BE49-F238E27FC236}">
                <a16:creationId xmlns:a16="http://schemas.microsoft.com/office/drawing/2014/main" id="{96E59E15-49BB-40B6-A4B7-BCFD4EC98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9912" y="2729873"/>
            <a:ext cx="2637333" cy="2489790"/>
          </a:xfrm>
          <a:prstGeom prst="rect">
            <a:avLst/>
          </a:prstGeom>
          <a:effectLst>
            <a:outerShdw blurRad="63500" sx="102000" sy="102000" algn="ctr" rotWithShape="0">
              <a:prstClr val="black">
                <a:alpha val="40000"/>
              </a:prstClr>
            </a:outerShdw>
          </a:effectLst>
        </p:spPr>
      </p:pic>
      <p:pic>
        <p:nvPicPr>
          <p:cNvPr id="11" name="图片 10">
            <a:extLst>
              <a:ext uri="{FF2B5EF4-FFF2-40B4-BE49-F238E27FC236}">
                <a16:creationId xmlns:a16="http://schemas.microsoft.com/office/drawing/2014/main" id="{3A5668F1-3596-45D2-8A9C-BABD52686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9690" y="2729873"/>
            <a:ext cx="1189566" cy="2489790"/>
          </a:xfrm>
          <a:prstGeom prst="rect">
            <a:avLst/>
          </a:prstGeom>
          <a:effectLst>
            <a:outerShdw blurRad="63500" sx="102000" sy="102000" algn="ctr" rotWithShape="0">
              <a:prstClr val="black">
                <a:alpha val="40000"/>
              </a:prstClr>
            </a:outerShdw>
          </a:effectLst>
        </p:spPr>
      </p:pic>
      <p:pic>
        <p:nvPicPr>
          <p:cNvPr id="13" name="图片 12">
            <a:extLst>
              <a:ext uri="{FF2B5EF4-FFF2-40B4-BE49-F238E27FC236}">
                <a16:creationId xmlns:a16="http://schemas.microsoft.com/office/drawing/2014/main" id="{3AD0A3AD-4C41-4A52-8AC6-6C4C127AA2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6004" y="2729873"/>
            <a:ext cx="2047161" cy="2489790"/>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65BAC2E3-E2F0-4867-BC62-8861161813CC}"/>
              </a:ext>
            </a:extLst>
          </p:cNvPr>
          <p:cNvSpPr txBox="1"/>
          <p:nvPr/>
        </p:nvSpPr>
        <p:spPr>
          <a:xfrm>
            <a:off x="4647104" y="5251765"/>
            <a:ext cx="1494739" cy="369332"/>
          </a:xfrm>
          <a:prstGeom prst="rect">
            <a:avLst/>
          </a:prstGeom>
          <a:noFill/>
        </p:spPr>
        <p:txBody>
          <a:bodyPr wrap="square">
            <a:spAutoFit/>
          </a:bodyPr>
          <a:lstStyle/>
          <a:p>
            <a:pPr algn="ctr"/>
            <a:r>
              <a:rPr lang="en-US" altLang="zh-CN" dirty="0"/>
              <a:t>width=500 px </a:t>
            </a:r>
            <a:endParaRPr lang="zh-CN" altLang="en-US" dirty="0"/>
          </a:p>
        </p:txBody>
      </p:sp>
      <p:sp>
        <p:nvSpPr>
          <p:cNvPr id="16" name="文本框 15">
            <a:extLst>
              <a:ext uri="{FF2B5EF4-FFF2-40B4-BE49-F238E27FC236}">
                <a16:creationId xmlns:a16="http://schemas.microsoft.com/office/drawing/2014/main" id="{C13A904F-ACA6-4655-B895-8F903D2E19B3}"/>
              </a:ext>
            </a:extLst>
          </p:cNvPr>
          <p:cNvSpPr txBox="1"/>
          <p:nvPr/>
        </p:nvSpPr>
        <p:spPr>
          <a:xfrm>
            <a:off x="6502214" y="5247558"/>
            <a:ext cx="1494739" cy="369332"/>
          </a:xfrm>
          <a:prstGeom prst="rect">
            <a:avLst/>
          </a:prstGeom>
          <a:noFill/>
        </p:spPr>
        <p:txBody>
          <a:bodyPr wrap="square">
            <a:spAutoFit/>
          </a:bodyPr>
          <a:lstStyle/>
          <a:p>
            <a:pPr algn="ctr"/>
            <a:r>
              <a:rPr lang="en-US" altLang="zh-CN" dirty="0"/>
              <a:t>width=872 px </a:t>
            </a:r>
            <a:endParaRPr lang="zh-CN" altLang="en-US" dirty="0"/>
          </a:p>
        </p:txBody>
      </p:sp>
      <p:sp>
        <p:nvSpPr>
          <p:cNvPr id="17" name="文本框 16">
            <a:extLst>
              <a:ext uri="{FF2B5EF4-FFF2-40B4-BE49-F238E27FC236}">
                <a16:creationId xmlns:a16="http://schemas.microsoft.com/office/drawing/2014/main" id="{588FA453-5EA8-485E-AA6F-03EBFC1A525E}"/>
              </a:ext>
            </a:extLst>
          </p:cNvPr>
          <p:cNvSpPr txBox="1"/>
          <p:nvPr/>
        </p:nvSpPr>
        <p:spPr>
          <a:xfrm>
            <a:off x="9023143" y="5247558"/>
            <a:ext cx="1610870" cy="369332"/>
          </a:xfrm>
          <a:prstGeom prst="rect">
            <a:avLst/>
          </a:prstGeom>
          <a:noFill/>
        </p:spPr>
        <p:txBody>
          <a:bodyPr wrap="square">
            <a:spAutoFit/>
          </a:bodyPr>
          <a:lstStyle/>
          <a:p>
            <a:pPr algn="ctr"/>
            <a:r>
              <a:rPr lang="en-US" altLang="zh-CN" dirty="0"/>
              <a:t>width=1128 px </a:t>
            </a:r>
            <a:endParaRPr lang="zh-CN" altLang="en-US" dirty="0"/>
          </a:p>
        </p:txBody>
      </p:sp>
      <p:sp>
        <p:nvSpPr>
          <p:cNvPr id="18" name="文本框 17">
            <a:extLst>
              <a:ext uri="{FF2B5EF4-FFF2-40B4-BE49-F238E27FC236}">
                <a16:creationId xmlns:a16="http://schemas.microsoft.com/office/drawing/2014/main" id="{B740212A-D442-43A5-9B01-E29EA9A5C281}"/>
              </a:ext>
            </a:extLst>
          </p:cNvPr>
          <p:cNvSpPr txBox="1"/>
          <p:nvPr/>
        </p:nvSpPr>
        <p:spPr>
          <a:xfrm>
            <a:off x="4988967" y="5616890"/>
            <a:ext cx="5522976" cy="461665"/>
          </a:xfrm>
          <a:prstGeom prst="rect">
            <a:avLst/>
          </a:prstGeom>
          <a:noFill/>
        </p:spPr>
        <p:txBody>
          <a:bodyPr wrap="square">
            <a:spAutoFit/>
          </a:bodyPr>
          <a:lstStyle/>
          <a:p>
            <a:pPr marL="0" lvl="1" algn="ctr"/>
            <a:r>
              <a:rPr lang="en-US" altLang="zh-CN" sz="2400" dirty="0">
                <a:solidFill>
                  <a:srgbClr val="0070C0"/>
                </a:solidFill>
              </a:rPr>
              <a:t>Different layout schemes of YouTube</a:t>
            </a:r>
          </a:p>
        </p:txBody>
      </p:sp>
    </p:spTree>
    <p:extLst>
      <p:ext uri="{BB962C8B-B14F-4D97-AF65-F5344CB8AC3E}">
        <p14:creationId xmlns:p14="http://schemas.microsoft.com/office/powerpoint/2010/main" val="2631454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14742" y="1148406"/>
            <a:ext cx="11091620" cy="573478"/>
          </a:xfrm>
        </p:spPr>
        <p:txBody>
          <a:bodyPr>
            <a:normAutofit lnSpcReduction="10000"/>
          </a:bodyPr>
          <a:lstStyle/>
          <a:p>
            <a:pPr marL="0" indent="0">
              <a:buNone/>
            </a:pPr>
            <a:r>
              <a:rPr lang="en-US" altLang="zh-CN" i="1" dirty="0">
                <a:solidFill>
                  <a:srgbClr val="0070C0"/>
                </a:solidFill>
              </a:rPr>
              <a:t>Our</a:t>
            </a:r>
            <a:r>
              <a:rPr lang="zh-CN" altLang="en-US" i="1" dirty="0">
                <a:solidFill>
                  <a:srgbClr val="0070C0"/>
                </a:solidFill>
              </a:rPr>
              <a:t> </a:t>
            </a:r>
            <a:r>
              <a:rPr lang="en-US" altLang="zh-CN" i="1" dirty="0">
                <a:solidFill>
                  <a:srgbClr val="0070C0"/>
                </a:solidFill>
              </a:rPr>
              <a:t>Goal</a:t>
            </a:r>
            <a:r>
              <a:rPr lang="zh-CN" altLang="en-US" i="1" dirty="0">
                <a:solidFill>
                  <a:srgbClr val="0070C0"/>
                </a:solidFill>
              </a:rPr>
              <a:t>                    </a:t>
            </a:r>
            <a:r>
              <a:rPr lang="en-US" altLang="zh-CN" b="0" dirty="0"/>
              <a:t>Obtaining</a:t>
            </a:r>
            <a:r>
              <a:rPr lang="zh-CN" altLang="en-US" b="0" dirty="0"/>
              <a:t> </a:t>
            </a:r>
            <a:r>
              <a:rPr lang="en-US" altLang="zh-CN" b="0" dirty="0"/>
              <a:t>SI-optimal</a:t>
            </a:r>
            <a:r>
              <a:rPr lang="zh-CN" altLang="en-US" b="0" dirty="0"/>
              <a:t> </a:t>
            </a:r>
            <a:r>
              <a:rPr lang="en-US" altLang="zh-CN" b="0" dirty="0"/>
              <a:t>scheduling</a:t>
            </a:r>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13</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2. Motivation</a:t>
            </a:r>
            <a:endParaRPr lang="zh-CN" altLang="en-US" dirty="0"/>
          </a:p>
        </p:txBody>
      </p:sp>
      <p:sp>
        <p:nvSpPr>
          <p:cNvPr id="15" name="内容占位符 1">
            <a:extLst>
              <a:ext uri="{FF2B5EF4-FFF2-40B4-BE49-F238E27FC236}">
                <a16:creationId xmlns:a16="http://schemas.microsoft.com/office/drawing/2014/main" id="{EB403D3A-179F-1C47-B2D6-6EBD5A48B72B}"/>
              </a:ext>
            </a:extLst>
          </p:cNvPr>
          <p:cNvSpPr txBox="1">
            <a:spLocks/>
          </p:cNvSpPr>
          <p:nvPr/>
        </p:nvSpPr>
        <p:spPr>
          <a:xfrm>
            <a:off x="314742" y="2614734"/>
            <a:ext cx="2442526" cy="573478"/>
          </a:xfrm>
          <a:prstGeom prst="rect">
            <a:avLst/>
          </a:prstGeom>
        </p:spPr>
        <p:txBody>
          <a:bodyPr vert="horz" lIns="91440" tIns="45720" rIns="91440" bIns="45720" rtlCol="0">
            <a:normAutofit lnSpcReduction="10000"/>
          </a:bodyPr>
          <a:lstStyle>
            <a:lvl1pPr marL="444500" indent="-444500" algn="l" defTabSz="914400" rtl="0" eaLnBrk="1" latinLnBrk="0" hangingPunct="1">
              <a:lnSpc>
                <a:spcPct val="90000"/>
              </a:lnSpc>
              <a:spcBef>
                <a:spcPts val="1000"/>
              </a:spcBef>
              <a:spcAft>
                <a:spcPts val="1200"/>
              </a:spcAft>
              <a:buClr>
                <a:srgbClr val="0070C0"/>
              </a:buClr>
              <a:buFont typeface="Wingdings" panose="05000000000000000000" pitchFamily="2" charset="2"/>
              <a:buChar char="p"/>
              <a:defRPr sz="3600" b="1" kern="1200">
                <a:solidFill>
                  <a:schemeClr val="tx1"/>
                </a:solidFill>
                <a:latin typeface="Calibri" panose="020F0502020204030204" pitchFamily="34" charset="0"/>
                <a:ea typeface="+mn-ea"/>
                <a:cs typeface="Calibri" panose="020F0502020204030204" pitchFamily="34" charset="0"/>
              </a:defRPr>
            </a:lvl1pPr>
            <a:lvl2pPr marL="896938" indent="-357188" algn="l" defTabSz="914400" rtl="0" eaLnBrk="1" latinLnBrk="0" hangingPunct="1">
              <a:lnSpc>
                <a:spcPct val="90000"/>
              </a:lnSpc>
              <a:spcBef>
                <a:spcPts val="600"/>
              </a:spcBef>
              <a:spcAft>
                <a:spcPts val="600"/>
              </a:spcAft>
              <a:buClr>
                <a:srgbClr val="0070C0"/>
              </a:buClr>
              <a:buFont typeface="Wingdings" panose="05000000000000000000" pitchFamily="2" charset="2"/>
              <a:buChar char="n"/>
              <a:defRPr sz="2800" kern="1200">
                <a:solidFill>
                  <a:schemeClr val="tx1"/>
                </a:solidFill>
                <a:latin typeface="Calibri" panose="020F0502020204030204" pitchFamily="34" charset="0"/>
                <a:ea typeface="+mn-ea"/>
                <a:cs typeface="Calibri" panose="020F0502020204030204" pitchFamily="34" charset="0"/>
              </a:defRPr>
            </a:lvl2pPr>
            <a:lvl3pPr marL="1371600" indent="-457200" algn="l" defTabSz="914400" rtl="0" eaLnBrk="1" latinLnBrk="0" hangingPunct="1">
              <a:lnSpc>
                <a:spcPct val="90000"/>
              </a:lnSpc>
              <a:spcBef>
                <a:spcPts val="1200"/>
              </a:spcBef>
              <a:spcAft>
                <a:spcPts val="1200"/>
              </a:spcAft>
              <a:buClrTx/>
              <a:buFont typeface="+mj-lt"/>
              <a:buAutoNum type="arabicPeriod"/>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0070C0"/>
              </a:buClr>
              <a:buFont typeface="Wingdings" panose="05000000000000000000" pitchFamily="2" charset="2"/>
              <a:buChar char="n"/>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0070C0"/>
              </a:buClr>
              <a:buFont typeface="Wingdings" panose="05000000000000000000" pitchFamily="2" charset="2"/>
              <a:buChar char="n"/>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altLang="zh-CN" i="1" dirty="0">
                <a:solidFill>
                  <a:srgbClr val="0070C0"/>
                </a:solidFill>
              </a:rPr>
              <a:t>Obstacles</a:t>
            </a:r>
          </a:p>
        </p:txBody>
      </p:sp>
      <p:sp>
        <p:nvSpPr>
          <p:cNvPr id="16" name="圆角矩形 15">
            <a:extLst>
              <a:ext uri="{FF2B5EF4-FFF2-40B4-BE49-F238E27FC236}">
                <a16:creationId xmlns:a16="http://schemas.microsoft.com/office/drawing/2014/main" id="{25E78D5B-EEE3-C94A-A693-D1C36984091F}"/>
              </a:ext>
            </a:extLst>
          </p:cNvPr>
          <p:cNvSpPr/>
          <p:nvPr/>
        </p:nvSpPr>
        <p:spPr>
          <a:xfrm>
            <a:off x="3390313" y="2436311"/>
            <a:ext cx="2321169" cy="855529"/>
          </a:xfrm>
          <a:prstGeom prst="round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a:extLst>
              <a:ext uri="{FF2B5EF4-FFF2-40B4-BE49-F238E27FC236}">
                <a16:creationId xmlns:a16="http://schemas.microsoft.com/office/drawing/2014/main" id="{675D36A0-917C-E64A-B84C-606F8C070D21}"/>
              </a:ext>
            </a:extLst>
          </p:cNvPr>
          <p:cNvSpPr txBox="1"/>
          <p:nvPr/>
        </p:nvSpPr>
        <p:spPr>
          <a:xfrm>
            <a:off x="3621924" y="2448059"/>
            <a:ext cx="1857946" cy="830997"/>
          </a:xfrm>
          <a:prstGeom prst="rect">
            <a:avLst/>
          </a:prstGeom>
          <a:noFill/>
        </p:spPr>
        <p:txBody>
          <a:bodyPr wrap="none" rtlCol="0">
            <a:spAutoFit/>
          </a:bodyPr>
          <a:lstStyle/>
          <a:p>
            <a:pPr algn="ctr"/>
            <a:r>
              <a:rPr lang="en-US" altLang="zh-CN" sz="2400" dirty="0"/>
              <a:t>Network</a:t>
            </a:r>
          </a:p>
          <a:p>
            <a:pPr algn="ctr"/>
            <a:r>
              <a:rPr lang="en-US" altLang="zh-CN" sz="2400" dirty="0"/>
              <a:t>Uncertainties</a:t>
            </a:r>
          </a:p>
        </p:txBody>
      </p:sp>
      <p:sp>
        <p:nvSpPr>
          <p:cNvPr id="18" name="圆角矩形 17">
            <a:extLst>
              <a:ext uri="{FF2B5EF4-FFF2-40B4-BE49-F238E27FC236}">
                <a16:creationId xmlns:a16="http://schemas.microsoft.com/office/drawing/2014/main" id="{2E433B0B-B530-B144-8485-4F1F6D5BC591}"/>
              </a:ext>
            </a:extLst>
          </p:cNvPr>
          <p:cNvSpPr/>
          <p:nvPr/>
        </p:nvSpPr>
        <p:spPr>
          <a:xfrm>
            <a:off x="6165377" y="2436311"/>
            <a:ext cx="2500044" cy="855529"/>
          </a:xfrm>
          <a:prstGeom prst="round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文本框 18">
            <a:extLst>
              <a:ext uri="{FF2B5EF4-FFF2-40B4-BE49-F238E27FC236}">
                <a16:creationId xmlns:a16="http://schemas.microsoft.com/office/drawing/2014/main" id="{325576B8-A383-C147-A00B-5F5B83CD1B69}"/>
              </a:ext>
            </a:extLst>
          </p:cNvPr>
          <p:cNvSpPr txBox="1"/>
          <p:nvPr/>
        </p:nvSpPr>
        <p:spPr>
          <a:xfrm>
            <a:off x="6160398" y="2448576"/>
            <a:ext cx="2500043" cy="830997"/>
          </a:xfrm>
          <a:prstGeom prst="rect">
            <a:avLst/>
          </a:prstGeom>
          <a:noFill/>
        </p:spPr>
        <p:txBody>
          <a:bodyPr wrap="none" rtlCol="0">
            <a:spAutoFit/>
          </a:bodyPr>
          <a:lstStyle/>
          <a:p>
            <a:pPr algn="ctr"/>
            <a:r>
              <a:rPr lang="en-US" altLang="zh-CN" sz="2400" dirty="0"/>
              <a:t>Browser</a:t>
            </a:r>
            <a:r>
              <a:rPr lang="zh-CN" altLang="en-US" sz="2400" dirty="0"/>
              <a:t> </a:t>
            </a:r>
            <a:r>
              <a:rPr lang="en-US" altLang="zh-CN" sz="2400" dirty="0"/>
              <a:t>Execution</a:t>
            </a:r>
          </a:p>
          <a:p>
            <a:pPr algn="ctr"/>
            <a:r>
              <a:rPr lang="en-US" altLang="zh-CN" sz="2400" dirty="0"/>
              <a:t>Uncertainties</a:t>
            </a:r>
          </a:p>
        </p:txBody>
      </p:sp>
      <p:sp>
        <p:nvSpPr>
          <p:cNvPr id="20" name="圆角矩形 19">
            <a:extLst>
              <a:ext uri="{FF2B5EF4-FFF2-40B4-BE49-F238E27FC236}">
                <a16:creationId xmlns:a16="http://schemas.microsoft.com/office/drawing/2014/main" id="{FC1BB453-2C93-A44D-8829-8FC637F28432}"/>
              </a:ext>
            </a:extLst>
          </p:cNvPr>
          <p:cNvSpPr/>
          <p:nvPr/>
        </p:nvSpPr>
        <p:spPr>
          <a:xfrm>
            <a:off x="9085193" y="2434247"/>
            <a:ext cx="2321169" cy="855529"/>
          </a:xfrm>
          <a:prstGeom prst="round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a:extLst>
              <a:ext uri="{FF2B5EF4-FFF2-40B4-BE49-F238E27FC236}">
                <a16:creationId xmlns:a16="http://schemas.microsoft.com/office/drawing/2014/main" id="{E7C8D093-1531-C34E-A69F-30EDF4FE1F7F}"/>
              </a:ext>
            </a:extLst>
          </p:cNvPr>
          <p:cNvSpPr txBox="1"/>
          <p:nvPr/>
        </p:nvSpPr>
        <p:spPr>
          <a:xfrm>
            <a:off x="9303243" y="2445995"/>
            <a:ext cx="1885068" cy="830997"/>
          </a:xfrm>
          <a:prstGeom prst="rect">
            <a:avLst/>
          </a:prstGeom>
          <a:noFill/>
        </p:spPr>
        <p:txBody>
          <a:bodyPr wrap="none" rtlCol="0">
            <a:spAutoFit/>
          </a:bodyPr>
          <a:lstStyle/>
          <a:p>
            <a:pPr algn="ctr"/>
            <a:r>
              <a:rPr lang="en-US" altLang="zh-CN" sz="2400" dirty="0"/>
              <a:t>Viewport</a:t>
            </a:r>
            <a:r>
              <a:rPr lang="zh-CN" altLang="en-US" sz="2400" dirty="0"/>
              <a:t> </a:t>
            </a:r>
            <a:r>
              <a:rPr lang="en-US" altLang="zh-CN" sz="2400" dirty="0"/>
              <a:t>Size</a:t>
            </a:r>
          </a:p>
          <a:p>
            <a:pPr algn="ctr"/>
            <a:r>
              <a:rPr lang="en-US" altLang="zh-CN" sz="2400" dirty="0"/>
              <a:t>Uncertainties</a:t>
            </a:r>
          </a:p>
        </p:txBody>
      </p:sp>
      <p:sp>
        <p:nvSpPr>
          <p:cNvPr id="24" name="内容占位符 1">
            <a:extLst>
              <a:ext uri="{FF2B5EF4-FFF2-40B4-BE49-F238E27FC236}">
                <a16:creationId xmlns:a16="http://schemas.microsoft.com/office/drawing/2014/main" id="{C3FE13DF-47B3-274D-80A3-DCE4648564C1}"/>
              </a:ext>
            </a:extLst>
          </p:cNvPr>
          <p:cNvSpPr txBox="1">
            <a:spLocks/>
          </p:cNvSpPr>
          <p:nvPr/>
        </p:nvSpPr>
        <p:spPr>
          <a:xfrm>
            <a:off x="314742" y="4104996"/>
            <a:ext cx="2442526" cy="573478"/>
          </a:xfrm>
          <a:prstGeom prst="rect">
            <a:avLst/>
          </a:prstGeom>
        </p:spPr>
        <p:txBody>
          <a:bodyPr vert="horz" lIns="91440" tIns="45720" rIns="91440" bIns="45720" rtlCol="0">
            <a:normAutofit lnSpcReduction="10000"/>
          </a:bodyPr>
          <a:lstStyle>
            <a:lvl1pPr marL="444500" indent="-444500" algn="l" defTabSz="914400" rtl="0" eaLnBrk="1" latinLnBrk="0" hangingPunct="1">
              <a:lnSpc>
                <a:spcPct val="90000"/>
              </a:lnSpc>
              <a:spcBef>
                <a:spcPts val="1000"/>
              </a:spcBef>
              <a:spcAft>
                <a:spcPts val="1200"/>
              </a:spcAft>
              <a:buClr>
                <a:srgbClr val="0070C0"/>
              </a:buClr>
              <a:buFont typeface="Wingdings" panose="05000000000000000000" pitchFamily="2" charset="2"/>
              <a:buChar char="p"/>
              <a:defRPr sz="3600" b="1" kern="1200">
                <a:solidFill>
                  <a:schemeClr val="tx1"/>
                </a:solidFill>
                <a:latin typeface="Calibri" panose="020F0502020204030204" pitchFamily="34" charset="0"/>
                <a:ea typeface="+mn-ea"/>
                <a:cs typeface="Calibri" panose="020F0502020204030204" pitchFamily="34" charset="0"/>
              </a:defRPr>
            </a:lvl1pPr>
            <a:lvl2pPr marL="896938" indent="-357188" algn="l" defTabSz="914400" rtl="0" eaLnBrk="1" latinLnBrk="0" hangingPunct="1">
              <a:lnSpc>
                <a:spcPct val="90000"/>
              </a:lnSpc>
              <a:spcBef>
                <a:spcPts val="600"/>
              </a:spcBef>
              <a:spcAft>
                <a:spcPts val="600"/>
              </a:spcAft>
              <a:buClr>
                <a:srgbClr val="0070C0"/>
              </a:buClr>
              <a:buFont typeface="Wingdings" panose="05000000000000000000" pitchFamily="2" charset="2"/>
              <a:buChar char="n"/>
              <a:defRPr sz="2800" kern="1200">
                <a:solidFill>
                  <a:schemeClr val="tx1"/>
                </a:solidFill>
                <a:latin typeface="Calibri" panose="020F0502020204030204" pitchFamily="34" charset="0"/>
                <a:ea typeface="+mn-ea"/>
                <a:cs typeface="Calibri" panose="020F0502020204030204" pitchFamily="34" charset="0"/>
              </a:defRPr>
            </a:lvl2pPr>
            <a:lvl3pPr marL="1371600" indent="-457200" algn="l" defTabSz="914400" rtl="0" eaLnBrk="1" latinLnBrk="0" hangingPunct="1">
              <a:lnSpc>
                <a:spcPct val="90000"/>
              </a:lnSpc>
              <a:spcBef>
                <a:spcPts val="1200"/>
              </a:spcBef>
              <a:spcAft>
                <a:spcPts val="1200"/>
              </a:spcAft>
              <a:buClrTx/>
              <a:buFont typeface="+mj-lt"/>
              <a:buAutoNum type="arabicPeriod"/>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0070C0"/>
              </a:buClr>
              <a:buFont typeface="Wingdings" panose="05000000000000000000" pitchFamily="2" charset="2"/>
              <a:buChar char="n"/>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0070C0"/>
              </a:buClr>
              <a:buFont typeface="Wingdings" panose="05000000000000000000" pitchFamily="2" charset="2"/>
              <a:buChar char="n"/>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altLang="zh-CN" i="1" dirty="0">
                <a:solidFill>
                  <a:srgbClr val="0070C0"/>
                </a:solidFill>
              </a:rPr>
              <a:t>Dilemma</a:t>
            </a:r>
          </a:p>
        </p:txBody>
      </p:sp>
      <p:sp>
        <p:nvSpPr>
          <p:cNvPr id="25" name="矩形 24">
            <a:extLst>
              <a:ext uri="{FF2B5EF4-FFF2-40B4-BE49-F238E27FC236}">
                <a16:creationId xmlns:a16="http://schemas.microsoft.com/office/drawing/2014/main" id="{2BE58E9D-01CA-564B-99FD-4837B5932026}"/>
              </a:ext>
            </a:extLst>
          </p:cNvPr>
          <p:cNvSpPr/>
          <p:nvPr/>
        </p:nvSpPr>
        <p:spPr>
          <a:xfrm>
            <a:off x="3640681" y="3957754"/>
            <a:ext cx="6925994" cy="867930"/>
          </a:xfrm>
          <a:prstGeom prst="rect">
            <a:avLst/>
          </a:prstGeom>
        </p:spPr>
        <p:txBody>
          <a:bodyPr wrap="square">
            <a:spAutoFit/>
          </a:bodyPr>
          <a:lstStyle/>
          <a:p>
            <a:pPr marL="539750" lvl="1" algn="ctr">
              <a:lnSpc>
                <a:spcPct val="90000"/>
              </a:lnSpc>
              <a:spcBef>
                <a:spcPts val="600"/>
              </a:spcBef>
              <a:spcAft>
                <a:spcPts val="600"/>
              </a:spcAft>
              <a:buClr>
                <a:srgbClr val="0070C0"/>
              </a:buClr>
              <a:defRPr/>
            </a:pPr>
            <a:r>
              <a:rPr lang="en-US" altLang="zh-CN" sz="2800" dirty="0">
                <a:solidFill>
                  <a:prstClr val="black"/>
                </a:solidFill>
                <a:latin typeface="Calibri" panose="020F0502020204030204" pitchFamily="34" charset="0"/>
                <a:cs typeface="Calibri" panose="020F0502020204030204" pitchFamily="34" charset="0"/>
              </a:rPr>
              <a:t>SI-optimal scheduling cannot be achieved </a:t>
            </a:r>
            <a:r>
              <a:rPr lang="en-US" altLang="zh-CN" sz="2800" b="1" dirty="0">
                <a:solidFill>
                  <a:prstClr val="black"/>
                </a:solidFill>
                <a:latin typeface="Calibri" panose="020F0502020204030204" pitchFamily="34" charset="0"/>
                <a:cs typeface="Calibri" panose="020F0502020204030204" pitchFamily="34" charset="0"/>
              </a:rPr>
              <a:t>in advance </a:t>
            </a:r>
            <a:r>
              <a:rPr lang="en-US" altLang="zh-CN" sz="2800" dirty="0">
                <a:solidFill>
                  <a:prstClr val="black"/>
                </a:solidFill>
                <a:latin typeface="Calibri" panose="020F0502020204030204" pitchFamily="34" charset="0"/>
                <a:cs typeface="Calibri" panose="020F0502020204030204" pitchFamily="34" charset="0"/>
              </a:rPr>
              <a:t>or </a:t>
            </a:r>
            <a:r>
              <a:rPr lang="en-US" altLang="zh-CN" sz="2800" b="1" dirty="0">
                <a:solidFill>
                  <a:prstClr val="black"/>
                </a:solidFill>
                <a:latin typeface="Calibri" panose="020F0502020204030204" pitchFamily="34" charset="0"/>
                <a:cs typeface="Calibri" panose="020F0502020204030204" pitchFamily="34" charset="0"/>
              </a:rPr>
              <a:t>in one shot</a:t>
            </a:r>
            <a:r>
              <a:rPr lang="en-US" altLang="zh-CN" sz="2800" dirty="0">
                <a:solidFill>
                  <a:prstClr val="black"/>
                </a:solidFill>
                <a:latin typeface="Calibri" panose="020F0502020204030204" pitchFamily="34" charset="0"/>
                <a:cs typeface="Calibri" panose="020F0502020204030204" pitchFamily="34" charset="0"/>
              </a:rPr>
              <a:t>!</a:t>
            </a:r>
          </a:p>
        </p:txBody>
      </p:sp>
      <p:sp>
        <p:nvSpPr>
          <p:cNvPr id="26" name="圆角矩形 25">
            <a:extLst>
              <a:ext uri="{FF2B5EF4-FFF2-40B4-BE49-F238E27FC236}">
                <a16:creationId xmlns:a16="http://schemas.microsoft.com/office/drawing/2014/main" id="{3ECB9848-71A3-B349-ADA7-2B6FD7BDE299}"/>
              </a:ext>
            </a:extLst>
          </p:cNvPr>
          <p:cNvSpPr/>
          <p:nvPr/>
        </p:nvSpPr>
        <p:spPr>
          <a:xfrm>
            <a:off x="3390313" y="3957253"/>
            <a:ext cx="8016049" cy="855529"/>
          </a:xfrm>
          <a:prstGeom prst="roundRect">
            <a:avLst>
              <a:gd name="adj" fmla="val 15023"/>
            </a:avLst>
          </a:prstGeom>
          <a:noFill/>
          <a:ln w="254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内容占位符 1">
            <a:extLst>
              <a:ext uri="{FF2B5EF4-FFF2-40B4-BE49-F238E27FC236}">
                <a16:creationId xmlns:a16="http://schemas.microsoft.com/office/drawing/2014/main" id="{5CA3E790-5191-BD4E-8A19-6D3CAE5B9506}"/>
              </a:ext>
            </a:extLst>
          </p:cNvPr>
          <p:cNvSpPr txBox="1">
            <a:spLocks/>
          </p:cNvSpPr>
          <p:nvPr/>
        </p:nvSpPr>
        <p:spPr>
          <a:xfrm>
            <a:off x="314742" y="5595258"/>
            <a:ext cx="2442526" cy="573478"/>
          </a:xfrm>
          <a:prstGeom prst="rect">
            <a:avLst/>
          </a:prstGeom>
        </p:spPr>
        <p:txBody>
          <a:bodyPr vert="horz" lIns="91440" tIns="45720" rIns="91440" bIns="45720" rtlCol="0">
            <a:normAutofit lnSpcReduction="10000"/>
          </a:bodyPr>
          <a:lstStyle>
            <a:lvl1pPr marL="444500" indent="-444500" algn="l" defTabSz="914400" rtl="0" eaLnBrk="1" latinLnBrk="0" hangingPunct="1">
              <a:lnSpc>
                <a:spcPct val="90000"/>
              </a:lnSpc>
              <a:spcBef>
                <a:spcPts val="1000"/>
              </a:spcBef>
              <a:spcAft>
                <a:spcPts val="1200"/>
              </a:spcAft>
              <a:buClr>
                <a:srgbClr val="0070C0"/>
              </a:buClr>
              <a:buFont typeface="Wingdings" panose="05000000000000000000" pitchFamily="2" charset="2"/>
              <a:buChar char="p"/>
              <a:defRPr sz="3600" b="1" kern="1200">
                <a:solidFill>
                  <a:schemeClr val="tx1"/>
                </a:solidFill>
                <a:latin typeface="Calibri" panose="020F0502020204030204" pitchFamily="34" charset="0"/>
                <a:ea typeface="+mn-ea"/>
                <a:cs typeface="Calibri" panose="020F0502020204030204" pitchFamily="34" charset="0"/>
              </a:defRPr>
            </a:lvl1pPr>
            <a:lvl2pPr marL="896938" indent="-357188" algn="l" defTabSz="914400" rtl="0" eaLnBrk="1" latinLnBrk="0" hangingPunct="1">
              <a:lnSpc>
                <a:spcPct val="90000"/>
              </a:lnSpc>
              <a:spcBef>
                <a:spcPts val="600"/>
              </a:spcBef>
              <a:spcAft>
                <a:spcPts val="600"/>
              </a:spcAft>
              <a:buClr>
                <a:srgbClr val="0070C0"/>
              </a:buClr>
              <a:buFont typeface="Wingdings" panose="05000000000000000000" pitchFamily="2" charset="2"/>
              <a:buChar char="n"/>
              <a:defRPr sz="2800" kern="1200">
                <a:solidFill>
                  <a:schemeClr val="tx1"/>
                </a:solidFill>
                <a:latin typeface="Calibri" panose="020F0502020204030204" pitchFamily="34" charset="0"/>
                <a:ea typeface="+mn-ea"/>
                <a:cs typeface="Calibri" panose="020F0502020204030204" pitchFamily="34" charset="0"/>
              </a:defRPr>
            </a:lvl2pPr>
            <a:lvl3pPr marL="1371600" indent="-457200" algn="l" defTabSz="914400" rtl="0" eaLnBrk="1" latinLnBrk="0" hangingPunct="1">
              <a:lnSpc>
                <a:spcPct val="90000"/>
              </a:lnSpc>
              <a:spcBef>
                <a:spcPts val="1200"/>
              </a:spcBef>
              <a:spcAft>
                <a:spcPts val="1200"/>
              </a:spcAft>
              <a:buClrTx/>
              <a:buFont typeface="+mj-lt"/>
              <a:buAutoNum type="arabicPeriod"/>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0070C0"/>
              </a:buClr>
              <a:buFont typeface="Wingdings" panose="05000000000000000000" pitchFamily="2" charset="2"/>
              <a:buChar char="n"/>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0070C0"/>
              </a:buClr>
              <a:buFont typeface="Wingdings" panose="05000000000000000000" pitchFamily="2" charset="2"/>
              <a:buChar char="n"/>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altLang="zh-CN" i="1" dirty="0">
                <a:solidFill>
                  <a:srgbClr val="0070C0"/>
                </a:solidFill>
              </a:rPr>
              <a:t>Question</a:t>
            </a:r>
          </a:p>
        </p:txBody>
      </p:sp>
      <p:sp>
        <p:nvSpPr>
          <p:cNvPr id="28" name="文本框 27">
            <a:extLst>
              <a:ext uri="{FF2B5EF4-FFF2-40B4-BE49-F238E27FC236}">
                <a16:creationId xmlns:a16="http://schemas.microsoft.com/office/drawing/2014/main" id="{EBAAEBD6-82DC-4F45-8D63-117CA4B7F26C}"/>
              </a:ext>
            </a:extLst>
          </p:cNvPr>
          <p:cNvSpPr txBox="1"/>
          <p:nvPr/>
        </p:nvSpPr>
        <p:spPr>
          <a:xfrm>
            <a:off x="3555709" y="5563665"/>
            <a:ext cx="7679090" cy="523220"/>
          </a:xfrm>
          <a:prstGeom prst="rect">
            <a:avLst/>
          </a:prstGeom>
          <a:noFill/>
        </p:spPr>
        <p:txBody>
          <a:bodyPr wrap="none" rtlCol="0">
            <a:spAutoFit/>
          </a:bodyPr>
          <a:lstStyle/>
          <a:p>
            <a:r>
              <a:rPr kumimoji="1" lang="en-US" altLang="zh-CN" sz="2800" b="1" i="1" dirty="0">
                <a:solidFill>
                  <a:srgbClr val="0070C0"/>
                </a:solidFill>
                <a:latin typeface="Calibri" panose="020F0502020204030204" pitchFamily="34" charset="0"/>
                <a:cs typeface="Calibri" panose="020F0502020204030204" pitchFamily="34" charset="0"/>
              </a:rPr>
              <a:t>How</a:t>
            </a:r>
            <a:r>
              <a:rPr kumimoji="1" lang="zh-CN" altLang="en-US" sz="2800" b="1" i="1" dirty="0">
                <a:solidFill>
                  <a:srgbClr val="0070C0"/>
                </a:solidFill>
                <a:latin typeface="Calibri" panose="020F0502020204030204" pitchFamily="34" charset="0"/>
                <a:cs typeface="Calibri" panose="020F0502020204030204" pitchFamily="34" charset="0"/>
              </a:rPr>
              <a:t> </a:t>
            </a:r>
            <a:r>
              <a:rPr kumimoji="1" lang="en-US" altLang="zh-CN" sz="2800" b="1" i="1" dirty="0">
                <a:solidFill>
                  <a:srgbClr val="0070C0"/>
                </a:solidFill>
                <a:latin typeface="Calibri" panose="020F0502020204030204" pitchFamily="34" charset="0"/>
                <a:cs typeface="Calibri" panose="020F0502020204030204" pitchFamily="34" charset="0"/>
              </a:rPr>
              <a:t>to</a:t>
            </a:r>
            <a:r>
              <a:rPr kumimoji="1" lang="zh-CN" altLang="en-US" sz="2800" b="1" i="1" dirty="0">
                <a:solidFill>
                  <a:srgbClr val="0070C0"/>
                </a:solidFill>
                <a:latin typeface="Calibri" panose="020F0502020204030204" pitchFamily="34" charset="0"/>
                <a:cs typeface="Calibri" panose="020F0502020204030204" pitchFamily="34" charset="0"/>
              </a:rPr>
              <a:t> </a:t>
            </a:r>
            <a:r>
              <a:rPr kumimoji="1" lang="en-US" altLang="zh-CN" sz="2800" b="1" i="1" dirty="0">
                <a:solidFill>
                  <a:srgbClr val="0070C0"/>
                </a:solidFill>
                <a:latin typeface="Calibri" panose="020F0502020204030204" pitchFamily="34" charset="0"/>
                <a:cs typeface="Calibri" panose="020F0502020204030204" pitchFamily="34" charset="0"/>
              </a:rPr>
              <a:t>handle</a:t>
            </a:r>
            <a:r>
              <a:rPr kumimoji="1" lang="zh-CN" altLang="en-US" sz="2800" b="1" i="1" dirty="0">
                <a:solidFill>
                  <a:srgbClr val="0070C0"/>
                </a:solidFill>
                <a:latin typeface="Calibri" panose="020F0502020204030204" pitchFamily="34" charset="0"/>
                <a:cs typeface="Calibri" panose="020F0502020204030204" pitchFamily="34" charset="0"/>
              </a:rPr>
              <a:t> </a:t>
            </a:r>
            <a:r>
              <a:rPr kumimoji="1" lang="en-US" altLang="zh-CN" sz="2800" b="1" i="1" dirty="0">
                <a:solidFill>
                  <a:srgbClr val="0070C0"/>
                </a:solidFill>
                <a:latin typeface="Calibri" panose="020F0502020204030204" pitchFamily="34" charset="0"/>
                <a:cs typeface="Calibri" panose="020F0502020204030204" pitchFamily="34" charset="0"/>
              </a:rPr>
              <a:t>uncertainties</a:t>
            </a:r>
            <a:r>
              <a:rPr kumimoji="1" lang="zh-CN" altLang="en-US" sz="2800" b="1" i="1" dirty="0">
                <a:solidFill>
                  <a:srgbClr val="0070C0"/>
                </a:solidFill>
                <a:latin typeface="Calibri" panose="020F0502020204030204" pitchFamily="34" charset="0"/>
                <a:cs typeface="Calibri" panose="020F0502020204030204" pitchFamily="34" charset="0"/>
              </a:rPr>
              <a:t> </a:t>
            </a:r>
            <a:r>
              <a:rPr kumimoji="1" lang="en-US" altLang="zh-CN" sz="2800" b="1" i="1" dirty="0">
                <a:solidFill>
                  <a:srgbClr val="0070C0"/>
                </a:solidFill>
                <a:latin typeface="Calibri" panose="020F0502020204030204" pitchFamily="34" charset="0"/>
                <a:cs typeface="Calibri" panose="020F0502020204030204" pitchFamily="34" charset="0"/>
              </a:rPr>
              <a:t>of</a:t>
            </a:r>
            <a:r>
              <a:rPr kumimoji="1" lang="zh-CN" altLang="en-US" sz="2800" b="1" i="1" dirty="0">
                <a:solidFill>
                  <a:srgbClr val="0070C0"/>
                </a:solidFill>
                <a:latin typeface="Calibri" panose="020F0502020204030204" pitchFamily="34" charset="0"/>
                <a:cs typeface="Calibri" panose="020F0502020204030204" pitchFamily="34" charset="0"/>
              </a:rPr>
              <a:t> </a:t>
            </a:r>
            <a:r>
              <a:rPr kumimoji="1" lang="en-US" altLang="zh-CN" sz="2800" b="1" i="1" dirty="0">
                <a:solidFill>
                  <a:srgbClr val="0070C0"/>
                </a:solidFill>
                <a:latin typeface="Calibri" panose="020F0502020204030204" pitchFamily="34" charset="0"/>
                <a:cs typeface="Calibri" panose="020F0502020204030204" pitchFamily="34" charset="0"/>
              </a:rPr>
              <a:t>web</a:t>
            </a:r>
            <a:r>
              <a:rPr kumimoji="1" lang="zh-CN" altLang="en-US" sz="2800" b="1" i="1" dirty="0">
                <a:solidFill>
                  <a:srgbClr val="0070C0"/>
                </a:solidFill>
                <a:latin typeface="Calibri" panose="020F0502020204030204" pitchFamily="34" charset="0"/>
                <a:cs typeface="Calibri" panose="020F0502020204030204" pitchFamily="34" charset="0"/>
              </a:rPr>
              <a:t> </a:t>
            </a:r>
            <a:r>
              <a:rPr kumimoji="1" lang="en-US" altLang="zh-CN" sz="2800" b="1" i="1" dirty="0">
                <a:solidFill>
                  <a:srgbClr val="0070C0"/>
                </a:solidFill>
                <a:latin typeface="Calibri" panose="020F0502020204030204" pitchFamily="34" charset="0"/>
                <a:cs typeface="Calibri" panose="020F0502020204030204" pitchFamily="34" charset="0"/>
              </a:rPr>
              <a:t>page</a:t>
            </a:r>
            <a:r>
              <a:rPr kumimoji="1" lang="zh-CN" altLang="en-US" sz="2800" b="1" i="1" dirty="0">
                <a:solidFill>
                  <a:srgbClr val="0070C0"/>
                </a:solidFill>
                <a:latin typeface="Calibri" panose="020F0502020204030204" pitchFamily="34" charset="0"/>
                <a:cs typeface="Calibri" panose="020F0502020204030204" pitchFamily="34" charset="0"/>
              </a:rPr>
              <a:t> </a:t>
            </a:r>
            <a:r>
              <a:rPr kumimoji="1" lang="en-US" altLang="zh-CN" sz="2800" b="1" i="1" dirty="0">
                <a:solidFill>
                  <a:srgbClr val="0070C0"/>
                </a:solidFill>
                <a:latin typeface="Calibri" panose="020F0502020204030204" pitchFamily="34" charset="0"/>
                <a:cs typeface="Calibri" panose="020F0502020204030204" pitchFamily="34" charset="0"/>
              </a:rPr>
              <a:t>loading?</a:t>
            </a:r>
            <a:endParaRPr kumimoji="1" lang="zh-CN" altLang="en-US" sz="2800" b="1" i="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438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25967" y="1057387"/>
            <a:ext cx="11540067" cy="5664090"/>
          </a:xfrm>
        </p:spPr>
        <p:txBody>
          <a:bodyPr>
            <a:normAutofit/>
          </a:bodyPr>
          <a:lstStyle/>
          <a:p>
            <a:r>
              <a:rPr lang="en-US" altLang="zh-CN" dirty="0"/>
              <a:t>Reactive scheduling</a:t>
            </a:r>
          </a:p>
          <a:p>
            <a:endParaRPr lang="en-US" altLang="zh-CN" dirty="0"/>
          </a:p>
          <a:p>
            <a:pPr marL="0" indent="0">
              <a:buNone/>
            </a:pPr>
            <a:endParaRPr lang="en-US" altLang="zh-CN" dirty="0"/>
          </a:p>
          <a:p>
            <a:pPr lvl="1"/>
            <a:endParaRPr lang="en-US" altLang="zh-CN" dirty="0"/>
          </a:p>
          <a:p>
            <a:pPr lvl="1"/>
            <a:r>
              <a:rPr lang="en-US" altLang="zh-CN" dirty="0"/>
              <a:t>Adapting to web page loading</a:t>
            </a:r>
          </a:p>
          <a:p>
            <a:pPr marL="1054100" lvl="1" indent="-514350">
              <a:buFont typeface="+mj-lt"/>
              <a:buAutoNum type="arabicPeriod"/>
            </a:pPr>
            <a:r>
              <a:rPr lang="en-US" altLang="zh-CN" dirty="0"/>
              <a:t>Create a baseline scheduling (SI-optimal if no uncertainties) </a:t>
            </a:r>
          </a:p>
          <a:p>
            <a:pPr marL="1054100" lvl="1" indent="-514350">
              <a:buFont typeface="+mj-lt"/>
              <a:buAutoNum type="arabicPeriod"/>
            </a:pPr>
            <a:r>
              <a:rPr lang="en-US" altLang="zh-CN" dirty="0"/>
              <a:t>Adjust to different viewport sizes (identify crucial elements)</a:t>
            </a:r>
          </a:p>
          <a:p>
            <a:pPr marL="1054100" lvl="1" indent="-514350">
              <a:buFont typeface="+mj-lt"/>
              <a:buAutoNum type="arabicPeriod"/>
            </a:pPr>
            <a:r>
              <a:rPr lang="en-US" altLang="zh-CN" dirty="0"/>
              <a:t>Repair the baseline when uncertainties occur</a:t>
            </a:r>
          </a:p>
          <a:p>
            <a:pPr lvl="1"/>
            <a:endParaRPr lang="en-US" altLang="zh-CN" dirty="0"/>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14</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3. </a:t>
            </a:r>
            <a:r>
              <a:rPr lang="en-US" altLang="zh-CN" dirty="0" err="1"/>
              <a:t>SipLoader</a:t>
            </a:r>
            <a:endParaRPr lang="zh-CN" altLang="en-US" dirty="0"/>
          </a:p>
        </p:txBody>
      </p:sp>
      <p:sp>
        <p:nvSpPr>
          <p:cNvPr id="9" name="文本框 8">
            <a:extLst>
              <a:ext uri="{FF2B5EF4-FFF2-40B4-BE49-F238E27FC236}">
                <a16:creationId xmlns:a16="http://schemas.microsoft.com/office/drawing/2014/main" id="{51A3ED3E-8EA4-46F1-8DCB-9851A2AA07FE}"/>
              </a:ext>
            </a:extLst>
          </p:cNvPr>
          <p:cNvSpPr txBox="1"/>
          <p:nvPr/>
        </p:nvSpPr>
        <p:spPr>
          <a:xfrm>
            <a:off x="838200" y="2073265"/>
            <a:ext cx="10515600" cy="1384995"/>
          </a:xfrm>
          <a:prstGeom prst="rect">
            <a:avLst/>
          </a:prstGeom>
          <a:noFill/>
        </p:spPr>
        <p:txBody>
          <a:bodyPr wrap="square" rtlCol="0">
            <a:spAutoFit/>
          </a:bodyPr>
          <a:lstStyle/>
          <a:p>
            <a:r>
              <a:rPr lang="en-US" altLang="zh-CN" sz="2800" i="1" dirty="0">
                <a:solidFill>
                  <a:srgbClr val="0070C0"/>
                </a:solidFill>
              </a:rPr>
              <a:t>“Reactive scheduling </a:t>
            </a:r>
            <a:r>
              <a:rPr lang="en-US" altLang="zh-CN" sz="2800" b="1" i="1" u="sng" dirty="0">
                <a:solidFill>
                  <a:srgbClr val="0070C0"/>
                </a:solidFill>
              </a:rPr>
              <a:t>does not try to cope with uncertainty </a:t>
            </a:r>
            <a:r>
              <a:rPr lang="en-US" altLang="zh-CN" sz="2800" i="1" dirty="0">
                <a:solidFill>
                  <a:srgbClr val="0070C0"/>
                </a:solidFill>
              </a:rPr>
              <a:t>in creating the baseline schedule but </a:t>
            </a:r>
            <a:r>
              <a:rPr lang="en-US" altLang="zh-CN" sz="2800" b="1" i="1" u="sng" dirty="0">
                <a:solidFill>
                  <a:srgbClr val="0070C0"/>
                </a:solidFill>
              </a:rPr>
              <a:t>revises or re-optimizes </a:t>
            </a:r>
            <a:r>
              <a:rPr lang="en-US" altLang="zh-CN" sz="2800" i="1" dirty="0">
                <a:solidFill>
                  <a:srgbClr val="0070C0"/>
                </a:solidFill>
              </a:rPr>
              <a:t>the baseline schedule </a:t>
            </a:r>
            <a:r>
              <a:rPr lang="en-US" altLang="zh-CN" sz="2800" b="1" i="1" u="sng" dirty="0">
                <a:solidFill>
                  <a:srgbClr val="0070C0"/>
                </a:solidFill>
              </a:rPr>
              <a:t>when an unexpected event occurs</a:t>
            </a:r>
            <a:r>
              <a:rPr lang="en-US" altLang="zh-CN" sz="2800" i="1" dirty="0">
                <a:solidFill>
                  <a:srgbClr val="0070C0"/>
                </a:solidFill>
              </a:rPr>
              <a:t>.”</a:t>
            </a:r>
            <a:endParaRPr lang="zh-CN" altLang="en-US" sz="2800" i="1" dirty="0">
              <a:solidFill>
                <a:srgbClr val="0070C0"/>
              </a:solidFill>
            </a:endParaRPr>
          </a:p>
        </p:txBody>
      </p:sp>
    </p:spTree>
    <p:extLst>
      <p:ext uri="{BB962C8B-B14F-4D97-AF65-F5344CB8AC3E}">
        <p14:creationId xmlns:p14="http://schemas.microsoft.com/office/powerpoint/2010/main" val="594695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p:txBody>
          <a:bodyPr/>
          <a:lstStyle/>
          <a:p>
            <a:r>
              <a:rPr lang="en-US" altLang="zh-CN" dirty="0"/>
              <a:t>Dependency-merged greedy inference</a:t>
            </a:r>
          </a:p>
          <a:p>
            <a:pPr lvl="1"/>
            <a:r>
              <a:rPr lang="en-US" altLang="zh-CN" dirty="0"/>
              <a:t>Page loading should obey dependencies</a:t>
            </a:r>
          </a:p>
          <a:p>
            <a:pPr lvl="1"/>
            <a:r>
              <a:rPr lang="en-US" altLang="zh-CN" dirty="0"/>
              <a:t>Modeled as a dependency graph</a:t>
            </a:r>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15</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3.1 Creating the Baseline</a:t>
            </a:r>
            <a:endParaRPr lang="zh-CN" altLang="en-US" dirty="0"/>
          </a:p>
        </p:txBody>
      </p:sp>
      <p:pic>
        <p:nvPicPr>
          <p:cNvPr id="6" name="图形 5">
            <a:extLst>
              <a:ext uri="{FF2B5EF4-FFF2-40B4-BE49-F238E27FC236}">
                <a16:creationId xmlns:a16="http://schemas.microsoft.com/office/drawing/2014/main" id="{7461FAFF-B37C-481C-90BA-293FE1777E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869" y="3133108"/>
            <a:ext cx="10024262" cy="1771894"/>
          </a:xfrm>
          <a:prstGeom prst="rect">
            <a:avLst/>
          </a:prstGeom>
        </p:spPr>
      </p:pic>
      <p:sp>
        <p:nvSpPr>
          <p:cNvPr id="9" name="文本框 8">
            <a:extLst>
              <a:ext uri="{FF2B5EF4-FFF2-40B4-BE49-F238E27FC236}">
                <a16:creationId xmlns:a16="http://schemas.microsoft.com/office/drawing/2014/main" id="{94B8669A-ECED-483D-8FDA-6D64DFC22E59}"/>
              </a:ext>
            </a:extLst>
          </p:cNvPr>
          <p:cNvSpPr txBox="1"/>
          <p:nvPr/>
        </p:nvSpPr>
        <p:spPr>
          <a:xfrm>
            <a:off x="524171" y="5411519"/>
            <a:ext cx="11143657" cy="523220"/>
          </a:xfrm>
          <a:prstGeom prst="rect">
            <a:avLst/>
          </a:prstGeom>
          <a:noFill/>
        </p:spPr>
        <p:txBody>
          <a:bodyPr wrap="square">
            <a:spAutoFit/>
          </a:bodyPr>
          <a:lstStyle/>
          <a:p>
            <a:pPr algn="ctr"/>
            <a:r>
              <a:rPr lang="en-US" altLang="zh-CN" sz="2800" b="1" dirty="0"/>
              <a:t>In which order should we load objects to achieve SI-optimal scheduling?</a:t>
            </a:r>
            <a:endParaRPr lang="zh-CN" altLang="en-US" sz="2800" b="1" dirty="0"/>
          </a:p>
        </p:txBody>
      </p:sp>
    </p:spTree>
    <p:extLst>
      <p:ext uri="{BB962C8B-B14F-4D97-AF65-F5344CB8AC3E}">
        <p14:creationId xmlns:p14="http://schemas.microsoft.com/office/powerpoint/2010/main" val="2330242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25967" y="1057388"/>
            <a:ext cx="11540067" cy="5453140"/>
          </a:xfrm>
        </p:spPr>
        <p:txBody>
          <a:bodyPr/>
          <a:lstStyle/>
          <a:p>
            <a:r>
              <a:rPr lang="en-US" altLang="zh-CN" dirty="0"/>
              <a:t>Dependency-merged greedy inference</a:t>
            </a:r>
          </a:p>
          <a:p>
            <a:pPr marL="539750" lvl="1" indent="0">
              <a:buNone/>
            </a:pPr>
            <a:r>
              <a:rPr lang="en-US" altLang="zh-CN" dirty="0"/>
              <a:t>Each web page object</a:t>
            </a:r>
          </a:p>
          <a:p>
            <a:pPr marL="1054100" lvl="1" indent="-514350">
              <a:buFont typeface="+mj-lt"/>
              <a:buAutoNum type="arabicPeriod"/>
            </a:pPr>
            <a:r>
              <a:rPr lang="en-US" altLang="zh-CN" dirty="0"/>
              <a:t>Incurs time overhead to load (Loading cost)</a:t>
            </a:r>
          </a:p>
          <a:p>
            <a:pPr marL="1054100" lvl="1" indent="-514350">
              <a:buFont typeface="+mj-lt"/>
              <a:buAutoNum type="arabicPeriod"/>
            </a:pPr>
            <a:r>
              <a:rPr lang="en-US" altLang="zh-CN" dirty="0"/>
              <a:t>Contributes to the visual completeness (SI gain)</a:t>
            </a:r>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16</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3.1 Creating the Baseline</a:t>
            </a:r>
            <a:endParaRPr lang="zh-CN" altLang="en-US" dirty="0"/>
          </a:p>
        </p:txBody>
      </p:sp>
      <p:pic>
        <p:nvPicPr>
          <p:cNvPr id="7" name="图片 6">
            <a:extLst>
              <a:ext uri="{FF2B5EF4-FFF2-40B4-BE49-F238E27FC236}">
                <a16:creationId xmlns:a16="http://schemas.microsoft.com/office/drawing/2014/main" id="{2EF14D65-9D6E-4401-AED5-8B589B48C48C}"/>
              </a:ext>
            </a:extLst>
          </p:cNvPr>
          <p:cNvPicPr>
            <a:picLocks noChangeAspect="1"/>
          </p:cNvPicPr>
          <p:nvPr/>
        </p:nvPicPr>
        <p:blipFill>
          <a:blip r:embed="rId3"/>
          <a:stretch>
            <a:fillRect/>
          </a:stretch>
        </p:blipFill>
        <p:spPr>
          <a:xfrm>
            <a:off x="816007" y="4232277"/>
            <a:ext cx="4676775" cy="2124075"/>
          </a:xfrm>
          <a:prstGeom prst="rect">
            <a:avLst/>
          </a:prstGeom>
        </p:spPr>
      </p:pic>
      <p:sp>
        <p:nvSpPr>
          <p:cNvPr id="10" name="文本框 9">
            <a:extLst>
              <a:ext uri="{FF2B5EF4-FFF2-40B4-BE49-F238E27FC236}">
                <a16:creationId xmlns:a16="http://schemas.microsoft.com/office/drawing/2014/main" id="{ED729FCB-CD36-438B-BCCF-03DAA99E816F}"/>
              </a:ext>
            </a:extLst>
          </p:cNvPr>
          <p:cNvSpPr txBox="1"/>
          <p:nvPr/>
        </p:nvSpPr>
        <p:spPr>
          <a:xfrm>
            <a:off x="1210698" y="3553125"/>
            <a:ext cx="3887391" cy="461665"/>
          </a:xfrm>
          <a:prstGeom prst="rect">
            <a:avLst/>
          </a:prstGeom>
          <a:noFill/>
          <a:ln w="28575">
            <a:solidFill>
              <a:schemeClr val="accent4"/>
            </a:solidFill>
          </a:ln>
        </p:spPr>
        <p:txBody>
          <a:bodyPr wrap="square">
            <a:spAutoFit/>
          </a:bodyPr>
          <a:lstStyle/>
          <a:p>
            <a:pPr algn="ctr"/>
            <a:r>
              <a:rPr lang="en-US" altLang="zh-CN" sz="2400" dirty="0"/>
              <a:t>SI gain (%) / Loading cost (</a:t>
            </a:r>
            <a:r>
              <a:rPr lang="en-US" altLang="zh-CN" sz="2400" dirty="0" err="1"/>
              <a:t>ms</a:t>
            </a:r>
            <a:r>
              <a:rPr lang="en-US" altLang="zh-CN" sz="2400" dirty="0"/>
              <a:t>) </a:t>
            </a:r>
            <a:endParaRPr lang="zh-CN" altLang="en-US" sz="2400" dirty="0"/>
          </a:p>
        </p:txBody>
      </p:sp>
      <p:sp>
        <p:nvSpPr>
          <p:cNvPr id="12" name="文本框 11">
            <a:extLst>
              <a:ext uri="{FF2B5EF4-FFF2-40B4-BE49-F238E27FC236}">
                <a16:creationId xmlns:a16="http://schemas.microsoft.com/office/drawing/2014/main" id="{2CDD48C3-1B0A-403A-A67D-02BC28787C75}"/>
              </a:ext>
            </a:extLst>
          </p:cNvPr>
          <p:cNvSpPr txBox="1"/>
          <p:nvPr/>
        </p:nvSpPr>
        <p:spPr>
          <a:xfrm>
            <a:off x="6377512" y="5495144"/>
            <a:ext cx="5289901" cy="954107"/>
          </a:xfrm>
          <a:prstGeom prst="rect">
            <a:avLst/>
          </a:prstGeom>
          <a:noFill/>
        </p:spPr>
        <p:txBody>
          <a:bodyPr wrap="square">
            <a:spAutoFit/>
          </a:bodyPr>
          <a:lstStyle/>
          <a:p>
            <a:r>
              <a:rPr lang="en-US" altLang="zh-CN" sz="2800" b="1" i="1" dirty="0">
                <a:solidFill>
                  <a:srgbClr val="FF0000"/>
                </a:solidFill>
              </a:rPr>
              <a:t>Topological sort-based approach</a:t>
            </a:r>
          </a:p>
          <a:p>
            <a:r>
              <a:rPr lang="en-US" altLang="zh-CN" sz="2800" b="1" i="1" dirty="0">
                <a:solidFill>
                  <a:srgbClr val="FF0000"/>
                </a:solidFill>
              </a:rPr>
              <a:t>is too slow – O(n!)</a:t>
            </a:r>
            <a:endParaRPr lang="zh-CN" altLang="en-US" sz="2800" b="1" i="1" dirty="0">
              <a:solidFill>
                <a:srgbClr val="FF0000"/>
              </a:solidFill>
            </a:endParaRPr>
          </a:p>
        </p:txBody>
      </p:sp>
      <p:pic>
        <p:nvPicPr>
          <p:cNvPr id="13" name="图片 12">
            <a:extLst>
              <a:ext uri="{FF2B5EF4-FFF2-40B4-BE49-F238E27FC236}">
                <a16:creationId xmlns:a16="http://schemas.microsoft.com/office/drawing/2014/main" id="{9A79853B-2743-4BAE-BC75-AC40F0896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1519773"/>
            <a:ext cx="2875750" cy="2157634"/>
          </a:xfrm>
          <a:prstGeom prst="rect">
            <a:avLst/>
          </a:prstGeom>
        </p:spPr>
      </p:pic>
      <p:sp>
        <p:nvSpPr>
          <p:cNvPr id="17" name="任意多边形: 形状 16">
            <a:extLst>
              <a:ext uri="{FF2B5EF4-FFF2-40B4-BE49-F238E27FC236}">
                <a16:creationId xmlns:a16="http://schemas.microsoft.com/office/drawing/2014/main" id="{3AB61201-EA94-4FF0-A642-A4B8FBA56ECD}"/>
              </a:ext>
            </a:extLst>
          </p:cNvPr>
          <p:cNvSpPr/>
          <p:nvPr/>
        </p:nvSpPr>
        <p:spPr>
          <a:xfrm>
            <a:off x="6795821" y="1940956"/>
            <a:ext cx="2721254" cy="395074"/>
          </a:xfrm>
          <a:custGeom>
            <a:avLst/>
            <a:gdLst>
              <a:gd name="connsiteX0" fmla="*/ 2721254 w 2721254"/>
              <a:gd name="connsiteY0" fmla="*/ 490135 h 504766"/>
              <a:gd name="connsiteX1" fmla="*/ 1499616 w 2721254"/>
              <a:gd name="connsiteY1" fmla="*/ 17 h 504766"/>
              <a:gd name="connsiteX2" fmla="*/ 0 w 2721254"/>
              <a:gd name="connsiteY2" fmla="*/ 504766 h 504766"/>
            </a:gdLst>
            <a:ahLst/>
            <a:cxnLst>
              <a:cxn ang="0">
                <a:pos x="connsiteX0" y="connsiteY0"/>
              </a:cxn>
              <a:cxn ang="0">
                <a:pos x="connsiteX1" y="connsiteY1"/>
              </a:cxn>
              <a:cxn ang="0">
                <a:pos x="connsiteX2" y="connsiteY2"/>
              </a:cxn>
            </a:cxnLst>
            <a:rect l="l" t="t" r="r" b="b"/>
            <a:pathLst>
              <a:path w="2721254" h="504766">
                <a:moveTo>
                  <a:pt x="2721254" y="490135"/>
                </a:moveTo>
                <a:cubicBezTo>
                  <a:pt x="2337206" y="243857"/>
                  <a:pt x="1953158" y="-2421"/>
                  <a:pt x="1499616" y="17"/>
                </a:cubicBezTo>
                <a:cubicBezTo>
                  <a:pt x="1046074" y="2455"/>
                  <a:pt x="523037" y="253610"/>
                  <a:pt x="0" y="504766"/>
                </a:cubicBezTo>
              </a:path>
            </a:pathLst>
          </a:custGeom>
          <a:noFill/>
          <a:ln w="38100">
            <a:solidFill>
              <a:srgbClr val="FF0000"/>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a:extLst>
              <a:ext uri="{FF2B5EF4-FFF2-40B4-BE49-F238E27FC236}">
                <a16:creationId xmlns:a16="http://schemas.microsoft.com/office/drawing/2014/main" id="{1CBC8B3D-73CE-427D-95CD-A24DEF2297FA}"/>
              </a:ext>
            </a:extLst>
          </p:cNvPr>
          <p:cNvSpPr/>
          <p:nvPr/>
        </p:nvSpPr>
        <p:spPr>
          <a:xfrm>
            <a:off x="7929677" y="2582266"/>
            <a:ext cx="1784909" cy="758964"/>
          </a:xfrm>
          <a:custGeom>
            <a:avLst/>
            <a:gdLst>
              <a:gd name="connsiteX0" fmla="*/ 1784909 w 1784909"/>
              <a:gd name="connsiteY0" fmla="*/ 0 h 758964"/>
              <a:gd name="connsiteX1" fmla="*/ 958291 w 1784909"/>
              <a:gd name="connsiteY1" fmla="*/ 680313 h 758964"/>
              <a:gd name="connsiteX2" fmla="*/ 0 w 1784909"/>
              <a:gd name="connsiteY2" fmla="*/ 716889 h 758964"/>
            </a:gdLst>
            <a:ahLst/>
            <a:cxnLst>
              <a:cxn ang="0">
                <a:pos x="connsiteX0" y="connsiteY0"/>
              </a:cxn>
              <a:cxn ang="0">
                <a:pos x="connsiteX1" y="connsiteY1"/>
              </a:cxn>
              <a:cxn ang="0">
                <a:pos x="connsiteX2" y="connsiteY2"/>
              </a:cxn>
            </a:cxnLst>
            <a:rect l="l" t="t" r="r" b="b"/>
            <a:pathLst>
              <a:path w="1784909" h="758964">
                <a:moveTo>
                  <a:pt x="1784909" y="0"/>
                </a:moveTo>
                <a:cubicBezTo>
                  <a:pt x="1520342" y="280416"/>
                  <a:pt x="1255776" y="560832"/>
                  <a:pt x="958291" y="680313"/>
                </a:cubicBezTo>
                <a:cubicBezTo>
                  <a:pt x="660806" y="799794"/>
                  <a:pt x="330403" y="758341"/>
                  <a:pt x="0" y="716889"/>
                </a:cubicBezTo>
              </a:path>
            </a:pathLst>
          </a:custGeom>
          <a:noFill/>
          <a:ln w="38100">
            <a:solidFill>
              <a:srgbClr val="FF0000"/>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a:extLst>
              <a:ext uri="{FF2B5EF4-FFF2-40B4-BE49-F238E27FC236}">
                <a16:creationId xmlns:a16="http://schemas.microsoft.com/office/drawing/2014/main" id="{E6731516-2B71-4134-A48B-64FB934308A3}"/>
              </a:ext>
            </a:extLst>
          </p:cNvPr>
          <p:cNvCxnSpPr>
            <a:cxnSpLocks/>
          </p:cNvCxnSpPr>
          <p:nvPr/>
        </p:nvCxnSpPr>
        <p:spPr>
          <a:xfrm>
            <a:off x="9359500" y="2364605"/>
            <a:ext cx="429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9FC12CF4-9AA1-4F4F-89AF-A5C5A54A28E4}"/>
              </a:ext>
            </a:extLst>
          </p:cNvPr>
          <p:cNvCxnSpPr>
            <a:cxnSpLocks/>
          </p:cNvCxnSpPr>
          <p:nvPr/>
        </p:nvCxnSpPr>
        <p:spPr>
          <a:xfrm>
            <a:off x="9788525" y="2364605"/>
            <a:ext cx="0" cy="328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2DAD7B7D-0378-F0FB-0D59-3A28531E57E7}"/>
              </a:ext>
            </a:extLst>
          </p:cNvPr>
          <p:cNvSpPr txBox="1"/>
          <p:nvPr/>
        </p:nvSpPr>
        <p:spPr>
          <a:xfrm>
            <a:off x="6377513" y="3617986"/>
            <a:ext cx="5289901" cy="1815882"/>
          </a:xfrm>
          <a:prstGeom prst="rect">
            <a:avLst/>
          </a:prstGeom>
          <a:noFill/>
        </p:spPr>
        <p:txBody>
          <a:bodyPr wrap="square">
            <a:spAutoFit/>
          </a:bodyPr>
          <a:lstStyle/>
          <a:p>
            <a:r>
              <a:rPr lang="en-US" altLang="zh-CN" sz="2800" b="1" i="1" dirty="0">
                <a:solidFill>
                  <a:schemeClr val="accent1"/>
                </a:solidFill>
              </a:rPr>
              <a:t>A, B, C, D, E, F, G</a:t>
            </a:r>
          </a:p>
          <a:p>
            <a:r>
              <a:rPr lang="en-US" altLang="zh-CN" sz="2800" b="1" i="1" dirty="0">
                <a:solidFill>
                  <a:schemeClr val="accent1"/>
                </a:solidFill>
              </a:rPr>
              <a:t>A, C, B, D, E, F, G</a:t>
            </a:r>
          </a:p>
          <a:p>
            <a:r>
              <a:rPr lang="en-US" altLang="zh-CN" sz="2800" b="1" i="1" dirty="0">
                <a:solidFill>
                  <a:schemeClr val="accent1"/>
                </a:solidFill>
              </a:rPr>
              <a:t>A, D, B, C, E, F, G</a:t>
            </a:r>
          </a:p>
          <a:p>
            <a:r>
              <a:rPr lang="en-US" altLang="zh-CN" sz="2800" b="1" i="1" dirty="0">
                <a:solidFill>
                  <a:schemeClr val="accent1"/>
                </a:solidFill>
              </a:rPr>
              <a:t>… </a:t>
            </a:r>
          </a:p>
        </p:txBody>
      </p:sp>
    </p:spTree>
    <p:extLst>
      <p:ext uri="{BB962C8B-B14F-4D97-AF65-F5344CB8AC3E}">
        <p14:creationId xmlns:p14="http://schemas.microsoft.com/office/powerpoint/2010/main" val="379821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2D0A937-43DA-F274-E80D-452904025E77}"/>
              </a:ext>
            </a:extLst>
          </p:cNvPr>
          <p:cNvPicPr>
            <a:picLocks noChangeAspect="1"/>
          </p:cNvPicPr>
          <p:nvPr/>
        </p:nvPicPr>
        <p:blipFill>
          <a:blip r:embed="rId3"/>
          <a:stretch>
            <a:fillRect/>
          </a:stretch>
        </p:blipFill>
        <p:spPr>
          <a:xfrm>
            <a:off x="3757612" y="4115844"/>
            <a:ext cx="4676775" cy="2124075"/>
          </a:xfrm>
          <a:prstGeom prst="rect">
            <a:avLst/>
          </a:prstGeom>
        </p:spPr>
      </p:pic>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25967" y="1057388"/>
            <a:ext cx="11540067" cy="5453140"/>
          </a:xfrm>
        </p:spPr>
        <p:txBody>
          <a:bodyPr/>
          <a:lstStyle/>
          <a:p>
            <a:r>
              <a:rPr lang="en-US" altLang="zh-CN" dirty="0"/>
              <a:t>Dependency-merged greedy inference</a:t>
            </a:r>
          </a:p>
          <a:p>
            <a:pPr lvl="1"/>
            <a:r>
              <a:rPr lang="en-US" altLang="zh-CN" dirty="0"/>
              <a:t>Near-optimal solution</a:t>
            </a:r>
          </a:p>
          <a:p>
            <a:pPr lvl="1"/>
            <a:r>
              <a:rPr lang="en-US" altLang="zh-CN" dirty="0"/>
              <a:t>Heuristic: the cumulative nature of SI calculation</a:t>
            </a:r>
          </a:p>
          <a:p>
            <a:pPr marL="914400" lvl="2" indent="0">
              <a:buNone/>
            </a:pPr>
            <a:endParaRPr lang="en-US" altLang="zh-CN" dirty="0"/>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17</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3.1 Creating the Baseline</a:t>
            </a:r>
            <a:endParaRPr lang="zh-CN" altLang="en-US" dirty="0"/>
          </a:p>
        </p:txBody>
      </p:sp>
      <p:pic>
        <p:nvPicPr>
          <p:cNvPr id="6" name="图片 5">
            <a:extLst>
              <a:ext uri="{FF2B5EF4-FFF2-40B4-BE49-F238E27FC236}">
                <a16:creationId xmlns:a16="http://schemas.microsoft.com/office/drawing/2014/main" id="{7742BBC1-9F55-46A6-BB6F-482D0D983A0C}"/>
              </a:ext>
            </a:extLst>
          </p:cNvPr>
          <p:cNvPicPr>
            <a:picLocks noChangeAspect="1"/>
          </p:cNvPicPr>
          <p:nvPr/>
        </p:nvPicPr>
        <p:blipFill>
          <a:blip r:embed="rId4"/>
          <a:stretch>
            <a:fillRect/>
          </a:stretch>
        </p:blipFill>
        <p:spPr>
          <a:xfrm>
            <a:off x="3757611" y="4115843"/>
            <a:ext cx="4676775" cy="2124075"/>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16EACF0B-4ABF-C33C-DAE7-25E09C7E9F84}"/>
                  </a:ext>
                </a:extLst>
              </p:cNvPr>
              <p:cNvSpPr txBox="1"/>
              <p:nvPr/>
            </p:nvSpPr>
            <p:spPr>
              <a:xfrm>
                <a:off x="1337839" y="3012764"/>
                <a:ext cx="3353226" cy="8324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𝑆𝐼</m:t>
                      </m:r>
                      <m:r>
                        <a:rPr lang="en-US" altLang="zh-CN" sz="2400" b="0" i="1" smtClean="0">
                          <a:latin typeface="Cambria Math" panose="02040503050406030204" pitchFamily="18" charset="0"/>
                        </a:rPr>
                        <m:t>=</m:t>
                      </m:r>
                      <m:nary>
                        <m:naryPr>
                          <m:ctrlPr>
                            <a:rPr lang="en-US" altLang="zh-CN" sz="2400" b="0" i="1" smtClean="0">
                              <a:latin typeface="Cambria Math" panose="02040503050406030204" pitchFamily="18" charset="0"/>
                            </a:rPr>
                          </m:ctrlPr>
                        </m:naryPr>
                        <m:sub>
                          <m:r>
                            <m:rPr>
                              <m:brk m:alnAt="23"/>
                            </m:rPr>
                            <a:rPr lang="en-US" altLang="zh-CN" sz="2400" b="0" i="1" smtClean="0">
                              <a:latin typeface="Cambria Math" panose="02040503050406030204" pitchFamily="18" charset="0"/>
                            </a:rPr>
                            <m:t>0</m:t>
                          </m:r>
                        </m:sub>
                        <m:sup>
                          <m:r>
                            <a:rPr lang="en-US" altLang="zh-CN" sz="2400" b="0" i="1" smtClean="0">
                              <a:latin typeface="Cambria Math" panose="02040503050406030204" pitchFamily="18" charset="0"/>
                            </a:rPr>
                            <m:t>𝐴𝐹𝑇</m:t>
                          </m:r>
                        </m:sup>
                        <m:e>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1−</m:t>
                              </m:r>
                              <m:r>
                                <a:rPr lang="en-US" altLang="zh-CN" sz="2400" b="0" i="1" smtClean="0">
                                  <a:latin typeface="Cambria Math" panose="02040503050406030204" pitchFamily="18" charset="0"/>
                                </a:rPr>
                                <m:t>𝑉𝐶</m:t>
                              </m:r>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𝑡</m:t>
                                  </m:r>
                                </m:e>
                              </m:d>
                            </m:e>
                          </m:d>
                          <m:r>
                            <a:rPr lang="en-US" altLang="zh-CN" sz="2400" b="0" i="1" smtClean="0">
                              <a:latin typeface="Cambria Math" panose="02040503050406030204" pitchFamily="18" charset="0"/>
                            </a:rPr>
                            <m:t>𝑑𝑡</m:t>
                          </m:r>
                        </m:e>
                      </m:nary>
                    </m:oMath>
                  </m:oMathPara>
                </a14:m>
                <a:endParaRPr lang="zh-CN" altLang="en-US" sz="2400" dirty="0"/>
              </a:p>
            </p:txBody>
          </p:sp>
        </mc:Choice>
        <mc:Fallback xmlns="">
          <p:sp>
            <p:nvSpPr>
              <p:cNvPr id="7" name="文本框 6">
                <a:extLst>
                  <a:ext uri="{FF2B5EF4-FFF2-40B4-BE49-F238E27FC236}">
                    <a16:creationId xmlns:a16="http://schemas.microsoft.com/office/drawing/2014/main" id="{16EACF0B-4ABF-C33C-DAE7-25E09C7E9F84}"/>
                  </a:ext>
                </a:extLst>
              </p:cNvPr>
              <p:cNvSpPr txBox="1">
                <a:spLocks noRot="1" noChangeAspect="1" noMove="1" noResize="1" noEditPoints="1" noAdjustHandles="1" noChangeArrowheads="1" noChangeShapeType="1" noTextEdit="1"/>
              </p:cNvSpPr>
              <p:nvPr/>
            </p:nvSpPr>
            <p:spPr>
              <a:xfrm>
                <a:off x="1337839" y="3012764"/>
                <a:ext cx="3353226" cy="83247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CCE7DE09-0F52-B948-4BAB-DFFC1E0F71C8}"/>
                  </a:ext>
                </a:extLst>
              </p:cNvPr>
              <p:cNvSpPr txBox="1"/>
              <p:nvPr/>
            </p:nvSpPr>
            <p:spPr>
              <a:xfrm>
                <a:off x="5512378" y="3170627"/>
                <a:ext cx="2209772" cy="5167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𝑆𝐼</m:t>
                      </m:r>
                      <m:r>
                        <a:rPr lang="en-US" altLang="zh-CN" b="0" i="1" smtClean="0">
                          <a:latin typeface="Cambria Math" panose="02040503050406030204" pitchFamily="18" charset="0"/>
                        </a:rPr>
                        <m:t> </m:t>
                      </m:r>
                      <m:r>
                        <a:rPr lang="en-US" altLang="zh-CN" b="0" i="1" smtClean="0">
                          <a:latin typeface="Cambria Math" panose="02040503050406030204" pitchFamily="18" charset="0"/>
                        </a:rPr>
                        <m:t>𝑒𝑓𝑓𝑖𝑐𝑖𝑒𝑛𝑐𝑦</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i="1">
                              <a:latin typeface="Cambria Math" panose="02040503050406030204" pitchFamily="18" charset="0"/>
                            </a:rPr>
                            <m:t>𝑔𝑎𝑖𝑛</m:t>
                          </m:r>
                        </m:num>
                        <m:den>
                          <m:r>
                            <a:rPr lang="en-US" altLang="zh-CN" b="0" i="1" smtClean="0">
                              <a:latin typeface="Cambria Math" panose="02040503050406030204" pitchFamily="18" charset="0"/>
                            </a:rPr>
                            <m:t>𝑐𝑜𝑠𝑡</m:t>
                          </m:r>
                        </m:den>
                      </m:f>
                    </m:oMath>
                  </m:oMathPara>
                </a14:m>
                <a:endParaRPr lang="zh-CN" altLang="en-US" dirty="0"/>
              </a:p>
            </p:txBody>
          </p:sp>
        </mc:Choice>
        <mc:Fallback xmlns="">
          <p:sp>
            <p:nvSpPr>
              <p:cNvPr id="11" name="文本框 10">
                <a:extLst>
                  <a:ext uri="{FF2B5EF4-FFF2-40B4-BE49-F238E27FC236}">
                    <a16:creationId xmlns:a16="http://schemas.microsoft.com/office/drawing/2014/main" id="{CCE7DE09-0F52-B948-4BAB-DFFC1E0F71C8}"/>
                  </a:ext>
                </a:extLst>
              </p:cNvPr>
              <p:cNvSpPr txBox="1">
                <a:spLocks noRot="1" noChangeAspect="1" noMove="1" noResize="1" noEditPoints="1" noAdjustHandles="1" noChangeArrowheads="1" noChangeShapeType="1" noTextEdit="1"/>
              </p:cNvSpPr>
              <p:nvPr/>
            </p:nvSpPr>
            <p:spPr>
              <a:xfrm>
                <a:off x="5512378" y="3170627"/>
                <a:ext cx="2209772" cy="516745"/>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DFCB9D0F-8B37-3245-A796-10824BE71AFD}"/>
                  </a:ext>
                </a:extLst>
              </p:cNvPr>
              <p:cNvSpPr txBox="1"/>
              <p:nvPr/>
            </p:nvSpPr>
            <p:spPr>
              <a:xfrm>
                <a:off x="8780931" y="3141454"/>
                <a:ext cx="3207545" cy="7037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𝑆𝐼</m:t>
                      </m:r>
                      <m:r>
                        <a:rPr lang="en-US" altLang="zh-CN" i="1" smtClean="0">
                          <a:latin typeface="Cambria Math" panose="02040503050406030204" pitchFamily="18" charset="0"/>
                        </a:rPr>
                        <m:t> </m:t>
                      </m:r>
                      <m:r>
                        <a:rPr lang="en-US" altLang="zh-CN" i="1" smtClean="0">
                          <a:latin typeface="Cambria Math" panose="02040503050406030204" pitchFamily="18" charset="0"/>
                        </a:rPr>
                        <m:t>𝑒𝑓𝑓𝑖𝑐𝑖𝑒𝑛𝑐𝑦</m:t>
                      </m:r>
                      <m:r>
                        <a:rPr lang="en-US" altLang="zh-CN" i="1" smtClean="0">
                          <a:latin typeface="Cambria Math" panose="02040503050406030204" pitchFamily="18" charset="0"/>
                        </a:rPr>
                        <m:t>=</m:t>
                      </m:r>
                      <m:nary>
                        <m:naryPr>
                          <m:chr m:val="∑"/>
                          <m:supHide m:val="on"/>
                          <m:ctrlPr>
                            <a:rPr lang="en-US" altLang="zh-CN" i="1" smtClean="0">
                              <a:latin typeface="Cambria Math" panose="02040503050406030204" pitchFamily="18" charset="0"/>
                            </a:rPr>
                          </m:ctrlPr>
                        </m:naryPr>
                        <m:sub>
                          <m:r>
                            <m:rPr>
                              <m:brk m:alnAt="7"/>
                            </m:rPr>
                            <a:rPr lang="en-US" altLang="zh-CN" b="0" i="1" smtClean="0">
                              <a:latin typeface="Cambria Math" panose="02040503050406030204" pitchFamily="18" charset="0"/>
                            </a:rPr>
                            <m:t>𝑖</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𝑔𝑟𝑜𝑢𝑝</m:t>
                          </m:r>
                        </m:sub>
                        <m:sup/>
                        <m:e>
                          <m:f>
                            <m:fPr>
                              <m:ctrlPr>
                                <a:rPr lang="en-US" altLang="zh-CN" i="1">
                                  <a:latin typeface="Cambria Math" panose="02040503050406030204" pitchFamily="18" charset="0"/>
                                </a:rPr>
                              </m:ctrlPr>
                            </m:fPr>
                            <m:num>
                              <m:r>
                                <a:rPr lang="en-US" altLang="zh-CN" b="0" i="1" smtClean="0">
                                  <a:latin typeface="Cambria Math" panose="02040503050406030204" pitchFamily="18" charset="0"/>
                                </a:rPr>
                                <m:t>𝑔𝑎𝑖𝑛</m:t>
                              </m:r>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num>
                            <m:den>
                              <m:r>
                                <a:rPr lang="en-US" altLang="zh-CN" i="1">
                                  <a:latin typeface="Cambria Math" panose="02040503050406030204" pitchFamily="18" charset="0"/>
                                </a:rPr>
                                <m:t>𝑐𝑜𝑠𝑡</m:t>
                              </m:r>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den>
                          </m:f>
                        </m:e>
                      </m:nary>
                    </m:oMath>
                  </m:oMathPara>
                </a14:m>
                <a:endParaRPr lang="zh-CN" altLang="en-US" dirty="0"/>
              </a:p>
            </p:txBody>
          </p:sp>
        </mc:Choice>
        <mc:Fallback xmlns="">
          <p:sp>
            <p:nvSpPr>
              <p:cNvPr id="12" name="文本框 11">
                <a:extLst>
                  <a:ext uri="{FF2B5EF4-FFF2-40B4-BE49-F238E27FC236}">
                    <a16:creationId xmlns:a16="http://schemas.microsoft.com/office/drawing/2014/main" id="{DFCB9D0F-8B37-3245-A796-10824BE71AFD}"/>
                  </a:ext>
                </a:extLst>
              </p:cNvPr>
              <p:cNvSpPr txBox="1">
                <a:spLocks noRot="1" noChangeAspect="1" noMove="1" noResize="1" noEditPoints="1" noAdjustHandles="1" noChangeArrowheads="1" noChangeShapeType="1" noTextEdit="1"/>
              </p:cNvSpPr>
              <p:nvPr/>
            </p:nvSpPr>
            <p:spPr>
              <a:xfrm>
                <a:off x="8780931" y="3141454"/>
                <a:ext cx="3207545" cy="703782"/>
              </a:xfrm>
              <a:prstGeom prst="rect">
                <a:avLst/>
              </a:prstGeom>
              <a:blipFill>
                <a:blip r:embed="rId7"/>
                <a:stretch>
                  <a:fillRect/>
                </a:stretch>
              </a:blipFill>
            </p:spPr>
            <p:txBody>
              <a:bodyPr/>
              <a:lstStyle/>
              <a:p>
                <a:r>
                  <a:rPr lang="zh-CN" altLang="en-US">
                    <a:noFill/>
                  </a:rPr>
                  <a:t> </a:t>
                </a:r>
              </a:p>
            </p:txBody>
          </p:sp>
        </mc:Fallback>
      </mc:AlternateContent>
      <p:cxnSp>
        <p:nvCxnSpPr>
          <p:cNvPr id="13" name="直接箭头连接符 12">
            <a:extLst>
              <a:ext uri="{FF2B5EF4-FFF2-40B4-BE49-F238E27FC236}">
                <a16:creationId xmlns:a16="http://schemas.microsoft.com/office/drawing/2014/main" id="{9A38CCDE-4A75-439B-FF2A-5475AFC4769B}"/>
              </a:ext>
            </a:extLst>
          </p:cNvPr>
          <p:cNvCxnSpPr>
            <a:cxnSpLocks/>
          </p:cNvCxnSpPr>
          <p:nvPr/>
        </p:nvCxnSpPr>
        <p:spPr>
          <a:xfrm>
            <a:off x="7974178" y="3429000"/>
            <a:ext cx="636422" cy="0"/>
          </a:xfrm>
          <a:prstGeom prst="straightConnector1">
            <a:avLst/>
          </a:prstGeom>
          <a:ln w="38100">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7AFD42BC-0C18-D191-79F8-13D6EBE2F8DF}"/>
              </a:ext>
            </a:extLst>
          </p:cNvPr>
          <p:cNvSpPr txBox="1"/>
          <p:nvPr/>
        </p:nvSpPr>
        <p:spPr>
          <a:xfrm>
            <a:off x="9024121" y="5065950"/>
            <a:ext cx="2721164" cy="523220"/>
          </a:xfrm>
          <a:prstGeom prst="rect">
            <a:avLst/>
          </a:prstGeom>
          <a:noFill/>
        </p:spPr>
        <p:txBody>
          <a:bodyPr wrap="square">
            <a:spAutoFit/>
          </a:bodyPr>
          <a:lstStyle/>
          <a:p>
            <a:r>
              <a:rPr lang="en-US" altLang="zh-CN" sz="2800" dirty="0">
                <a:solidFill>
                  <a:srgbClr val="0070C0"/>
                </a:solidFill>
              </a:rPr>
              <a:t>Object group of F</a:t>
            </a:r>
            <a:endParaRPr lang="zh-CN" altLang="en-US" sz="2800" dirty="0">
              <a:solidFill>
                <a:srgbClr val="0070C0"/>
              </a:solidFill>
            </a:endParaRPr>
          </a:p>
        </p:txBody>
      </p:sp>
    </p:spTree>
    <p:extLst>
      <p:ext uri="{BB962C8B-B14F-4D97-AF65-F5344CB8AC3E}">
        <p14:creationId xmlns:p14="http://schemas.microsoft.com/office/powerpoint/2010/main" val="232041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25967" y="1057388"/>
            <a:ext cx="11540067" cy="5453140"/>
          </a:xfrm>
        </p:spPr>
        <p:txBody>
          <a:bodyPr/>
          <a:lstStyle/>
          <a:p>
            <a:r>
              <a:rPr lang="en-US" altLang="zh-CN" dirty="0"/>
              <a:t>Predictive element region forest</a:t>
            </a:r>
          </a:p>
          <a:p>
            <a:pPr lvl="1"/>
            <a:endParaRPr lang="en-US" altLang="zh-CN" sz="1200" dirty="0"/>
          </a:p>
          <a:p>
            <a:pPr marL="539750" lvl="1" indent="0">
              <a:buNone/>
            </a:pPr>
            <a:r>
              <a:rPr lang="en-US" altLang="zh-CN" b="1" i="1" dirty="0">
                <a:solidFill>
                  <a:srgbClr val="0070C0"/>
                </a:solidFill>
              </a:rPr>
              <a:t>How to adjust to different viewport sizes </a:t>
            </a:r>
            <a:r>
              <a:rPr lang="en-US" altLang="zh-CN" b="1" i="1">
                <a:solidFill>
                  <a:srgbClr val="0070C0"/>
                </a:solidFill>
              </a:rPr>
              <a:t>efficiently?</a:t>
            </a:r>
            <a:endParaRPr lang="en-US" altLang="zh-CN" b="1" i="1" dirty="0">
              <a:solidFill>
                <a:srgbClr val="0070C0"/>
              </a:solidFill>
            </a:endParaRPr>
          </a:p>
          <a:p>
            <a:pPr marL="914400" lvl="2" indent="0">
              <a:buNone/>
            </a:pPr>
            <a:endParaRPr lang="en-US" altLang="zh-CN" dirty="0"/>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18</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3.2 Identifying Crucial Elements</a:t>
            </a:r>
            <a:endParaRPr lang="zh-CN" altLang="en-US" dirty="0"/>
          </a:p>
        </p:txBody>
      </p:sp>
      <p:sp>
        <p:nvSpPr>
          <p:cNvPr id="15" name="文本框 14">
            <a:extLst>
              <a:ext uri="{FF2B5EF4-FFF2-40B4-BE49-F238E27FC236}">
                <a16:creationId xmlns:a16="http://schemas.microsoft.com/office/drawing/2014/main" id="{B31C6E14-01EF-4C81-AEAD-37C896446B33}"/>
              </a:ext>
            </a:extLst>
          </p:cNvPr>
          <p:cNvSpPr txBox="1"/>
          <p:nvPr/>
        </p:nvSpPr>
        <p:spPr>
          <a:xfrm>
            <a:off x="838200" y="2986805"/>
            <a:ext cx="10953124" cy="523220"/>
          </a:xfrm>
          <a:prstGeom prst="rect">
            <a:avLst/>
          </a:prstGeom>
          <a:noFill/>
          <a:ln w="38100">
            <a:noFill/>
          </a:ln>
        </p:spPr>
        <p:txBody>
          <a:bodyPr wrap="square">
            <a:spAutoFit/>
          </a:bodyPr>
          <a:lstStyle/>
          <a:p>
            <a:r>
              <a:rPr lang="en-US" altLang="zh-CN" sz="2800" dirty="0"/>
              <a:t>Liquid layout           Crucial elements are uncertain until the page is loaded!</a:t>
            </a:r>
          </a:p>
        </p:txBody>
      </p:sp>
      <p:cxnSp>
        <p:nvCxnSpPr>
          <p:cNvPr id="6" name="直接箭头连接符 5">
            <a:extLst>
              <a:ext uri="{FF2B5EF4-FFF2-40B4-BE49-F238E27FC236}">
                <a16:creationId xmlns:a16="http://schemas.microsoft.com/office/drawing/2014/main" id="{7CB7C422-EC14-4B5F-ACEC-866485E43147}"/>
              </a:ext>
            </a:extLst>
          </p:cNvPr>
          <p:cNvCxnSpPr>
            <a:cxnSpLocks/>
          </p:cNvCxnSpPr>
          <p:nvPr/>
        </p:nvCxnSpPr>
        <p:spPr>
          <a:xfrm>
            <a:off x="2904135" y="3262580"/>
            <a:ext cx="636422" cy="0"/>
          </a:xfrm>
          <a:prstGeom prst="straightConnector1">
            <a:avLst/>
          </a:prstGeom>
          <a:ln w="38100">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3F6D081D-10FF-41CA-B560-F5436C811CCD}"/>
              </a:ext>
            </a:extLst>
          </p:cNvPr>
          <p:cNvSpPr txBox="1"/>
          <p:nvPr/>
        </p:nvSpPr>
        <p:spPr>
          <a:xfrm>
            <a:off x="2210642" y="5748244"/>
            <a:ext cx="7022591" cy="523220"/>
          </a:xfrm>
          <a:prstGeom prst="rect">
            <a:avLst/>
          </a:prstGeom>
          <a:noFill/>
          <a:ln w="38100">
            <a:noFill/>
          </a:ln>
        </p:spPr>
        <p:txBody>
          <a:bodyPr wrap="square">
            <a:spAutoFit/>
          </a:bodyPr>
          <a:lstStyle/>
          <a:p>
            <a:pPr algn="ctr"/>
            <a:r>
              <a:rPr lang="en-US" altLang="zh-CN" sz="2800" b="1" dirty="0">
                <a:solidFill>
                  <a:srgbClr val="0070C0"/>
                </a:solidFill>
              </a:rPr>
              <a:t>Server-client collaboration</a:t>
            </a:r>
            <a:endParaRPr lang="zh-CN" altLang="en-US" sz="2800" b="1" dirty="0">
              <a:solidFill>
                <a:srgbClr val="0070C0"/>
              </a:solidFill>
            </a:endParaRPr>
          </a:p>
        </p:txBody>
      </p:sp>
      <p:sp>
        <p:nvSpPr>
          <p:cNvPr id="19" name="文本框 18">
            <a:extLst>
              <a:ext uri="{FF2B5EF4-FFF2-40B4-BE49-F238E27FC236}">
                <a16:creationId xmlns:a16="http://schemas.microsoft.com/office/drawing/2014/main" id="{1DB7C48C-46E8-4A84-814E-FA373C3A828D}"/>
              </a:ext>
            </a:extLst>
          </p:cNvPr>
          <p:cNvSpPr txBox="1"/>
          <p:nvPr/>
        </p:nvSpPr>
        <p:spPr>
          <a:xfrm>
            <a:off x="1703527" y="4855482"/>
            <a:ext cx="1918411" cy="523220"/>
          </a:xfrm>
          <a:prstGeom prst="rect">
            <a:avLst/>
          </a:prstGeom>
          <a:noFill/>
        </p:spPr>
        <p:txBody>
          <a:bodyPr wrap="square" anchor="ctr" anchorCtr="0">
            <a:spAutoFit/>
          </a:bodyPr>
          <a:lstStyle/>
          <a:p>
            <a:pPr algn="ctr"/>
            <a:r>
              <a:rPr lang="en-US" altLang="zh-CN" sz="2800" b="1" i="1" dirty="0">
                <a:solidFill>
                  <a:srgbClr val="0070C0"/>
                </a:solidFill>
              </a:rPr>
              <a:t>Server</a:t>
            </a:r>
            <a:endParaRPr lang="zh-CN" altLang="en-US" sz="2800" b="1" i="1" dirty="0">
              <a:solidFill>
                <a:srgbClr val="0070C0"/>
              </a:solidFill>
            </a:endParaRPr>
          </a:p>
        </p:txBody>
      </p:sp>
      <p:sp>
        <p:nvSpPr>
          <p:cNvPr id="20" name="文本框 19">
            <a:extLst>
              <a:ext uri="{FF2B5EF4-FFF2-40B4-BE49-F238E27FC236}">
                <a16:creationId xmlns:a16="http://schemas.microsoft.com/office/drawing/2014/main" id="{209D136C-4B33-4722-8782-672DEB84501D}"/>
              </a:ext>
            </a:extLst>
          </p:cNvPr>
          <p:cNvSpPr txBox="1"/>
          <p:nvPr/>
        </p:nvSpPr>
        <p:spPr>
          <a:xfrm>
            <a:off x="8311348" y="4855482"/>
            <a:ext cx="1918411" cy="523220"/>
          </a:xfrm>
          <a:prstGeom prst="rect">
            <a:avLst/>
          </a:prstGeom>
          <a:noFill/>
        </p:spPr>
        <p:txBody>
          <a:bodyPr wrap="square" anchor="ctr" anchorCtr="0">
            <a:spAutoFit/>
          </a:bodyPr>
          <a:lstStyle/>
          <a:p>
            <a:pPr algn="ctr"/>
            <a:r>
              <a:rPr lang="en-US" altLang="zh-CN" sz="2800" b="1" i="1" dirty="0">
                <a:solidFill>
                  <a:srgbClr val="0070C0"/>
                </a:solidFill>
              </a:rPr>
              <a:t>Client</a:t>
            </a:r>
            <a:endParaRPr lang="zh-CN" altLang="en-US" sz="2800" b="1" i="1" dirty="0">
              <a:solidFill>
                <a:srgbClr val="0070C0"/>
              </a:solidFill>
            </a:endParaRPr>
          </a:p>
        </p:txBody>
      </p:sp>
      <p:sp>
        <p:nvSpPr>
          <p:cNvPr id="21" name="文本框 20">
            <a:extLst>
              <a:ext uri="{FF2B5EF4-FFF2-40B4-BE49-F238E27FC236}">
                <a16:creationId xmlns:a16="http://schemas.microsoft.com/office/drawing/2014/main" id="{AC676683-5E87-4BFC-85C1-3EAE34FC4259}"/>
              </a:ext>
            </a:extLst>
          </p:cNvPr>
          <p:cNvSpPr txBox="1"/>
          <p:nvPr/>
        </p:nvSpPr>
        <p:spPr>
          <a:xfrm>
            <a:off x="1311554" y="4362091"/>
            <a:ext cx="2702357" cy="523220"/>
          </a:xfrm>
          <a:prstGeom prst="rect">
            <a:avLst/>
          </a:prstGeom>
          <a:noFill/>
        </p:spPr>
        <p:txBody>
          <a:bodyPr wrap="square" anchor="ctr" anchorCtr="0">
            <a:spAutoFit/>
          </a:bodyPr>
          <a:lstStyle/>
          <a:p>
            <a:pPr algn="ctr"/>
            <a:r>
              <a:rPr lang="en-US" altLang="zh-CN" sz="2800" dirty="0"/>
              <a:t>Preload the page</a:t>
            </a:r>
            <a:endParaRPr lang="zh-CN" altLang="en-US" sz="2800" dirty="0"/>
          </a:p>
        </p:txBody>
      </p:sp>
      <p:sp>
        <p:nvSpPr>
          <p:cNvPr id="22" name="文本框 21">
            <a:extLst>
              <a:ext uri="{FF2B5EF4-FFF2-40B4-BE49-F238E27FC236}">
                <a16:creationId xmlns:a16="http://schemas.microsoft.com/office/drawing/2014/main" id="{A25A69A7-BD4F-4F48-8993-9FC026912ABD}"/>
              </a:ext>
            </a:extLst>
          </p:cNvPr>
          <p:cNvSpPr txBox="1"/>
          <p:nvPr/>
        </p:nvSpPr>
        <p:spPr>
          <a:xfrm>
            <a:off x="7161642" y="4362091"/>
            <a:ext cx="4217822" cy="523220"/>
          </a:xfrm>
          <a:prstGeom prst="rect">
            <a:avLst/>
          </a:prstGeom>
          <a:noFill/>
        </p:spPr>
        <p:txBody>
          <a:bodyPr wrap="square" anchor="ctr" anchorCtr="0">
            <a:spAutoFit/>
          </a:bodyPr>
          <a:lstStyle/>
          <a:p>
            <a:pPr algn="ctr"/>
            <a:r>
              <a:rPr lang="en-US" altLang="zh-CN" sz="2800" dirty="0"/>
              <a:t>Query crucial elements</a:t>
            </a:r>
            <a:endParaRPr lang="zh-CN" altLang="en-US" sz="2800" dirty="0"/>
          </a:p>
        </p:txBody>
      </p:sp>
      <p:cxnSp>
        <p:nvCxnSpPr>
          <p:cNvPr id="23" name="直接箭头连接符 22">
            <a:extLst>
              <a:ext uri="{FF2B5EF4-FFF2-40B4-BE49-F238E27FC236}">
                <a16:creationId xmlns:a16="http://schemas.microsoft.com/office/drawing/2014/main" id="{7321A4EE-E298-452A-85EA-D95AA9FEF8AB}"/>
              </a:ext>
            </a:extLst>
          </p:cNvPr>
          <p:cNvCxnSpPr>
            <a:cxnSpLocks/>
          </p:cNvCxnSpPr>
          <p:nvPr/>
        </p:nvCxnSpPr>
        <p:spPr>
          <a:xfrm>
            <a:off x="4220869" y="4899966"/>
            <a:ext cx="3189427" cy="0"/>
          </a:xfrm>
          <a:prstGeom prst="straightConnector1">
            <a:avLst/>
          </a:prstGeom>
          <a:ln w="38100">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4220AA71-C116-4EC1-BA93-0278EB7F5483}"/>
              </a:ext>
            </a:extLst>
          </p:cNvPr>
          <p:cNvSpPr txBox="1"/>
          <p:nvPr/>
        </p:nvSpPr>
        <p:spPr>
          <a:xfrm>
            <a:off x="4178430" y="4455092"/>
            <a:ext cx="3189427" cy="400110"/>
          </a:xfrm>
          <a:prstGeom prst="rect">
            <a:avLst/>
          </a:prstGeom>
          <a:noFill/>
        </p:spPr>
        <p:txBody>
          <a:bodyPr wrap="square" anchor="ctr" anchorCtr="0">
            <a:spAutoFit/>
          </a:bodyPr>
          <a:lstStyle/>
          <a:p>
            <a:pPr algn="ctr"/>
            <a:r>
              <a:rPr lang="en-US" altLang="zh-CN" sz="2000" b="1" dirty="0"/>
              <a:t>Elements’ possible positions</a:t>
            </a:r>
            <a:endParaRPr lang="zh-CN" altLang="en-US" sz="2000" b="1" dirty="0"/>
          </a:p>
        </p:txBody>
      </p:sp>
      <p:sp>
        <p:nvSpPr>
          <p:cNvPr id="28" name="矩形 27">
            <a:extLst>
              <a:ext uri="{FF2B5EF4-FFF2-40B4-BE49-F238E27FC236}">
                <a16:creationId xmlns:a16="http://schemas.microsoft.com/office/drawing/2014/main" id="{BF941FC0-F285-4967-9F1D-93BF38C0CCE0}"/>
              </a:ext>
            </a:extLst>
          </p:cNvPr>
          <p:cNvSpPr/>
          <p:nvPr/>
        </p:nvSpPr>
        <p:spPr>
          <a:xfrm>
            <a:off x="1265530" y="4362091"/>
            <a:ext cx="2794404" cy="101660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29" name="矩形 28">
            <a:extLst>
              <a:ext uri="{FF2B5EF4-FFF2-40B4-BE49-F238E27FC236}">
                <a16:creationId xmlns:a16="http://schemas.microsoft.com/office/drawing/2014/main" id="{6921D9D2-F44B-4EF5-87A3-530302EB8FAF}"/>
              </a:ext>
            </a:extLst>
          </p:cNvPr>
          <p:cNvSpPr/>
          <p:nvPr/>
        </p:nvSpPr>
        <p:spPr>
          <a:xfrm>
            <a:off x="7537578" y="4362091"/>
            <a:ext cx="3465951" cy="101660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Tree>
    <p:extLst>
      <p:ext uri="{BB962C8B-B14F-4D97-AF65-F5344CB8AC3E}">
        <p14:creationId xmlns:p14="http://schemas.microsoft.com/office/powerpoint/2010/main" val="3470490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25967" y="1057388"/>
            <a:ext cx="11540067" cy="5453140"/>
          </a:xfrm>
        </p:spPr>
        <p:txBody>
          <a:bodyPr/>
          <a:lstStyle/>
          <a:p>
            <a:r>
              <a:rPr lang="en-US" altLang="zh-CN" dirty="0"/>
              <a:t>Predictive element region forest</a:t>
            </a:r>
          </a:p>
          <a:p>
            <a:pPr lvl="1"/>
            <a:r>
              <a:rPr lang="en-US" altLang="zh-CN" dirty="0"/>
              <a:t>Determine elements’ possible positions:</a:t>
            </a:r>
          </a:p>
          <a:p>
            <a:pPr marL="539750" lvl="1" indent="0">
              <a:buNone/>
            </a:pPr>
            <a:r>
              <a:rPr lang="en-US" altLang="zh-CN" dirty="0"/>
              <a:t>	Layout scheme might</a:t>
            </a:r>
            <a:r>
              <a:rPr lang="zh-CN" altLang="en-US" dirty="0"/>
              <a:t> </a:t>
            </a:r>
            <a:r>
              <a:rPr lang="en-US" altLang="zh-CN" dirty="0"/>
              <a:t>change</a:t>
            </a:r>
            <a:r>
              <a:rPr lang="zh-CN" altLang="en-US" dirty="0"/>
              <a:t> </a:t>
            </a:r>
            <a:r>
              <a:rPr lang="en-US" altLang="zh-CN" dirty="0"/>
              <a:t>when the </a:t>
            </a:r>
            <a:r>
              <a:rPr lang="en-US" altLang="zh-CN" b="1" dirty="0"/>
              <a:t>viewport width </a:t>
            </a:r>
            <a:r>
              <a:rPr lang="en-US" altLang="zh-CN" dirty="0"/>
              <a:t>changes</a:t>
            </a:r>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19</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3.2 Identifying Crucial Elements</a:t>
            </a:r>
            <a:endParaRPr lang="zh-CN" altLang="en-US" dirty="0"/>
          </a:p>
        </p:txBody>
      </p:sp>
      <p:pic>
        <p:nvPicPr>
          <p:cNvPr id="14" name="图片 13">
            <a:extLst>
              <a:ext uri="{FF2B5EF4-FFF2-40B4-BE49-F238E27FC236}">
                <a16:creationId xmlns:a16="http://schemas.microsoft.com/office/drawing/2014/main" id="{D5CD2360-249E-4F8F-8070-481EC455A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8240" y="3074444"/>
            <a:ext cx="2637333" cy="2489790"/>
          </a:xfrm>
          <a:prstGeom prst="rect">
            <a:avLst/>
          </a:prstGeom>
          <a:effectLst>
            <a:outerShdw blurRad="63500" sx="102000" sy="102000" algn="ctr" rotWithShape="0">
              <a:prstClr val="black">
                <a:alpha val="40000"/>
              </a:prstClr>
            </a:outerShdw>
          </a:effectLst>
        </p:spPr>
      </p:pic>
      <p:pic>
        <p:nvPicPr>
          <p:cNvPr id="15" name="图片 14">
            <a:extLst>
              <a:ext uri="{FF2B5EF4-FFF2-40B4-BE49-F238E27FC236}">
                <a16:creationId xmlns:a16="http://schemas.microsoft.com/office/drawing/2014/main" id="{5ABCD6BE-C844-4C00-9168-7E00FA1A5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018" y="3074444"/>
            <a:ext cx="1189566" cy="2489790"/>
          </a:xfrm>
          <a:prstGeom prst="rect">
            <a:avLst/>
          </a:prstGeom>
          <a:effectLst>
            <a:outerShdw blurRad="63500" sx="102000" sy="102000" algn="ctr" rotWithShape="0">
              <a:prstClr val="black">
                <a:alpha val="40000"/>
              </a:prstClr>
            </a:outerShdw>
          </a:effectLst>
        </p:spPr>
      </p:pic>
      <p:pic>
        <p:nvPicPr>
          <p:cNvPr id="16" name="图片 15">
            <a:extLst>
              <a:ext uri="{FF2B5EF4-FFF2-40B4-BE49-F238E27FC236}">
                <a16:creationId xmlns:a16="http://schemas.microsoft.com/office/drawing/2014/main" id="{9EBBFCA8-28D4-4172-B83E-31F5D3A76D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4332" y="3074444"/>
            <a:ext cx="2047161" cy="2489790"/>
          </a:xfrm>
          <a:prstGeom prst="rect">
            <a:avLst/>
          </a:prstGeom>
          <a:effectLst>
            <a:outerShdw blurRad="63500" sx="102000" sy="102000" algn="ctr" rotWithShape="0">
              <a:prstClr val="black">
                <a:alpha val="40000"/>
              </a:prstClr>
            </a:outerShdw>
          </a:effectLst>
        </p:spPr>
      </p:pic>
      <p:sp>
        <p:nvSpPr>
          <p:cNvPr id="17" name="文本框 16">
            <a:extLst>
              <a:ext uri="{FF2B5EF4-FFF2-40B4-BE49-F238E27FC236}">
                <a16:creationId xmlns:a16="http://schemas.microsoft.com/office/drawing/2014/main" id="{7F3A0951-C6E8-437F-9CBA-59D14EE7F93A}"/>
              </a:ext>
            </a:extLst>
          </p:cNvPr>
          <p:cNvSpPr txBox="1"/>
          <p:nvPr/>
        </p:nvSpPr>
        <p:spPr>
          <a:xfrm>
            <a:off x="2835432" y="5596336"/>
            <a:ext cx="1494739" cy="369332"/>
          </a:xfrm>
          <a:prstGeom prst="rect">
            <a:avLst/>
          </a:prstGeom>
          <a:noFill/>
        </p:spPr>
        <p:txBody>
          <a:bodyPr wrap="square">
            <a:spAutoFit/>
          </a:bodyPr>
          <a:lstStyle/>
          <a:p>
            <a:pPr algn="ctr"/>
            <a:r>
              <a:rPr lang="en-US" altLang="zh-CN" dirty="0"/>
              <a:t>width=500 px </a:t>
            </a:r>
            <a:endParaRPr lang="zh-CN" altLang="en-US" dirty="0"/>
          </a:p>
        </p:txBody>
      </p:sp>
      <p:sp>
        <p:nvSpPr>
          <p:cNvPr id="18" name="文本框 17">
            <a:extLst>
              <a:ext uri="{FF2B5EF4-FFF2-40B4-BE49-F238E27FC236}">
                <a16:creationId xmlns:a16="http://schemas.microsoft.com/office/drawing/2014/main" id="{8F26E2E5-D602-4899-80C6-2021AB51EA57}"/>
              </a:ext>
            </a:extLst>
          </p:cNvPr>
          <p:cNvSpPr txBox="1"/>
          <p:nvPr/>
        </p:nvSpPr>
        <p:spPr>
          <a:xfrm>
            <a:off x="4690542" y="5592129"/>
            <a:ext cx="1494739" cy="369332"/>
          </a:xfrm>
          <a:prstGeom prst="rect">
            <a:avLst/>
          </a:prstGeom>
          <a:noFill/>
        </p:spPr>
        <p:txBody>
          <a:bodyPr wrap="square">
            <a:spAutoFit/>
          </a:bodyPr>
          <a:lstStyle/>
          <a:p>
            <a:pPr algn="ctr"/>
            <a:r>
              <a:rPr lang="en-US" altLang="zh-CN" dirty="0"/>
              <a:t>width=872 px </a:t>
            </a:r>
            <a:endParaRPr lang="zh-CN" altLang="en-US" dirty="0"/>
          </a:p>
        </p:txBody>
      </p:sp>
      <p:sp>
        <p:nvSpPr>
          <p:cNvPr id="19" name="文本框 18">
            <a:extLst>
              <a:ext uri="{FF2B5EF4-FFF2-40B4-BE49-F238E27FC236}">
                <a16:creationId xmlns:a16="http://schemas.microsoft.com/office/drawing/2014/main" id="{B181341E-C0C4-4A9C-8A4A-6441AFFD3551}"/>
              </a:ext>
            </a:extLst>
          </p:cNvPr>
          <p:cNvSpPr txBox="1"/>
          <p:nvPr/>
        </p:nvSpPr>
        <p:spPr>
          <a:xfrm>
            <a:off x="7211471" y="5592129"/>
            <a:ext cx="1610870" cy="369332"/>
          </a:xfrm>
          <a:prstGeom prst="rect">
            <a:avLst/>
          </a:prstGeom>
          <a:noFill/>
        </p:spPr>
        <p:txBody>
          <a:bodyPr wrap="square">
            <a:spAutoFit/>
          </a:bodyPr>
          <a:lstStyle/>
          <a:p>
            <a:pPr algn="ctr"/>
            <a:r>
              <a:rPr lang="en-US" altLang="zh-CN" dirty="0"/>
              <a:t>width=1128 px </a:t>
            </a:r>
            <a:endParaRPr lang="zh-CN" altLang="en-US" dirty="0"/>
          </a:p>
        </p:txBody>
      </p:sp>
      <p:sp>
        <p:nvSpPr>
          <p:cNvPr id="20" name="文本框 19">
            <a:extLst>
              <a:ext uri="{FF2B5EF4-FFF2-40B4-BE49-F238E27FC236}">
                <a16:creationId xmlns:a16="http://schemas.microsoft.com/office/drawing/2014/main" id="{E8F8AE8D-2480-4C51-B04A-5960A9B5C1F2}"/>
              </a:ext>
            </a:extLst>
          </p:cNvPr>
          <p:cNvSpPr txBox="1"/>
          <p:nvPr/>
        </p:nvSpPr>
        <p:spPr>
          <a:xfrm>
            <a:off x="3218898" y="6093388"/>
            <a:ext cx="5522976" cy="461665"/>
          </a:xfrm>
          <a:prstGeom prst="rect">
            <a:avLst/>
          </a:prstGeom>
          <a:noFill/>
        </p:spPr>
        <p:txBody>
          <a:bodyPr wrap="square">
            <a:spAutoFit/>
          </a:bodyPr>
          <a:lstStyle/>
          <a:p>
            <a:pPr marL="0" lvl="1" algn="ctr"/>
            <a:r>
              <a:rPr lang="en-US" altLang="zh-CN" sz="2400" i="1" dirty="0">
                <a:solidFill>
                  <a:srgbClr val="0070C0"/>
                </a:solidFill>
              </a:rPr>
              <a:t>Different layout schemes of YouTube</a:t>
            </a:r>
          </a:p>
        </p:txBody>
      </p:sp>
    </p:spTree>
    <p:extLst>
      <p:ext uri="{BB962C8B-B14F-4D97-AF65-F5344CB8AC3E}">
        <p14:creationId xmlns:p14="http://schemas.microsoft.com/office/powerpoint/2010/main" val="289747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83B8A08F-C819-49B5-A33B-C2BA3D111F8D}"/>
              </a:ext>
            </a:extLst>
          </p:cNvPr>
          <p:cNvSpPr>
            <a:spLocks noGrp="1"/>
          </p:cNvSpPr>
          <p:nvPr>
            <p:ph idx="1"/>
          </p:nvPr>
        </p:nvSpPr>
        <p:spPr>
          <a:xfrm>
            <a:off x="4532378" y="1379475"/>
            <a:ext cx="3243682" cy="4918356"/>
          </a:xfrm>
        </p:spPr>
        <p:txBody>
          <a:bodyPr>
            <a:normAutofit/>
          </a:bodyPr>
          <a:lstStyle/>
          <a:p>
            <a:pPr>
              <a:spcBef>
                <a:spcPts val="1800"/>
              </a:spcBef>
              <a:spcAft>
                <a:spcPts val="1800"/>
              </a:spcAft>
            </a:pPr>
            <a:r>
              <a:rPr lang="en-US" altLang="zh-CN" dirty="0"/>
              <a:t>Background</a:t>
            </a:r>
          </a:p>
          <a:p>
            <a:pPr>
              <a:spcBef>
                <a:spcPts val="1800"/>
              </a:spcBef>
              <a:spcAft>
                <a:spcPts val="1800"/>
              </a:spcAft>
            </a:pPr>
            <a:r>
              <a:rPr lang="en-US" altLang="zh-CN" dirty="0"/>
              <a:t>Motivation</a:t>
            </a:r>
          </a:p>
          <a:p>
            <a:pPr>
              <a:spcBef>
                <a:spcPts val="1800"/>
              </a:spcBef>
              <a:spcAft>
                <a:spcPts val="1800"/>
              </a:spcAft>
            </a:pPr>
            <a:r>
              <a:rPr lang="en-US" altLang="zh-CN" dirty="0"/>
              <a:t>Design</a:t>
            </a:r>
          </a:p>
          <a:p>
            <a:pPr>
              <a:spcBef>
                <a:spcPts val="1800"/>
              </a:spcBef>
              <a:spcAft>
                <a:spcPts val="1800"/>
              </a:spcAft>
            </a:pPr>
            <a:r>
              <a:rPr lang="en-US" altLang="zh-CN" dirty="0"/>
              <a:t>Evaluation</a:t>
            </a:r>
          </a:p>
          <a:p>
            <a:pPr>
              <a:spcBef>
                <a:spcPts val="1800"/>
              </a:spcBef>
              <a:spcAft>
                <a:spcPts val="1800"/>
              </a:spcAft>
            </a:pPr>
            <a:r>
              <a:rPr lang="en-US" altLang="zh-CN" dirty="0"/>
              <a:t>Conclusion</a:t>
            </a:r>
          </a:p>
        </p:txBody>
      </p:sp>
      <p:sp>
        <p:nvSpPr>
          <p:cNvPr id="3" name="灯片编号占位符 2">
            <a:extLst>
              <a:ext uri="{FF2B5EF4-FFF2-40B4-BE49-F238E27FC236}">
                <a16:creationId xmlns:a16="http://schemas.microsoft.com/office/drawing/2014/main" id="{C5177226-FED8-4C88-AE1A-332C115B3464}"/>
              </a:ext>
            </a:extLst>
          </p:cNvPr>
          <p:cNvSpPr>
            <a:spLocks noGrp="1"/>
          </p:cNvSpPr>
          <p:nvPr>
            <p:ph type="sldNum" sz="quarter" idx="12"/>
          </p:nvPr>
        </p:nvSpPr>
        <p:spPr/>
        <p:txBody>
          <a:bodyPr/>
          <a:lstStyle/>
          <a:p>
            <a:fld id="{84BCC322-D5A9-47A8-A5BE-5D9C2195FFDA}" type="slidenum">
              <a:rPr lang="zh-CN" altLang="en-US" smtClean="0"/>
              <a:pPr/>
              <a:t>2</a:t>
            </a:fld>
            <a:endParaRPr lang="zh-CN" altLang="en-US" dirty="0"/>
          </a:p>
        </p:txBody>
      </p:sp>
      <p:sp>
        <p:nvSpPr>
          <p:cNvPr id="4" name="标题 3">
            <a:extLst>
              <a:ext uri="{FF2B5EF4-FFF2-40B4-BE49-F238E27FC236}">
                <a16:creationId xmlns:a16="http://schemas.microsoft.com/office/drawing/2014/main" id="{74E4F390-C7CC-47BC-ABE7-E3B8389A803A}"/>
              </a:ext>
            </a:extLst>
          </p:cNvPr>
          <p:cNvSpPr>
            <a:spLocks noGrp="1"/>
          </p:cNvSpPr>
          <p:nvPr>
            <p:ph type="title"/>
          </p:nvPr>
        </p:nvSpPr>
        <p:spPr/>
        <p:txBody>
          <a:bodyPr/>
          <a:lstStyle/>
          <a:p>
            <a:r>
              <a:rPr lang="en-US" altLang="zh-CN" dirty="0"/>
              <a:t>Outline</a:t>
            </a:r>
            <a:endParaRPr lang="zh-CN" altLang="en-US" dirty="0"/>
          </a:p>
        </p:txBody>
      </p:sp>
    </p:spTree>
    <p:extLst>
      <p:ext uri="{BB962C8B-B14F-4D97-AF65-F5344CB8AC3E}">
        <p14:creationId xmlns:p14="http://schemas.microsoft.com/office/powerpoint/2010/main" val="100923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25967" y="1057388"/>
            <a:ext cx="11540067" cy="5453140"/>
          </a:xfrm>
        </p:spPr>
        <p:txBody>
          <a:bodyPr/>
          <a:lstStyle/>
          <a:p>
            <a:r>
              <a:rPr lang="en-US" altLang="zh-CN" dirty="0"/>
              <a:t>Predictive element region forest</a:t>
            </a:r>
          </a:p>
          <a:p>
            <a:pPr lvl="1"/>
            <a:r>
              <a:rPr lang="en-US" altLang="zh-CN" dirty="0"/>
              <a:t>Identify layout schemes based on relative angles </a:t>
            </a:r>
            <a:r>
              <a:rPr lang="en-US" altLang="zh-CN" b="1" dirty="0"/>
              <a:t>(server-side)</a:t>
            </a:r>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20</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3.2 Identifying Crucial Elements</a:t>
            </a:r>
            <a:endParaRPr lang="zh-CN" altLang="en-US" dirty="0"/>
          </a:p>
        </p:txBody>
      </p:sp>
      <p:pic>
        <p:nvPicPr>
          <p:cNvPr id="45" name="图片 44">
            <a:extLst>
              <a:ext uri="{FF2B5EF4-FFF2-40B4-BE49-F238E27FC236}">
                <a16:creationId xmlns:a16="http://schemas.microsoft.com/office/drawing/2014/main" id="{3193B6A4-D887-4E38-B100-895A776D1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2038" y="2492219"/>
            <a:ext cx="2803161" cy="2961781"/>
          </a:xfrm>
          <a:prstGeom prst="rect">
            <a:avLst/>
          </a:prstGeom>
          <a:effectLst>
            <a:outerShdw blurRad="50800" dist="38100" dir="2700000" algn="tl" rotWithShape="0">
              <a:prstClr val="black">
                <a:alpha val="40000"/>
              </a:prstClr>
            </a:outerShdw>
          </a:effectLst>
        </p:spPr>
      </p:pic>
      <p:pic>
        <p:nvPicPr>
          <p:cNvPr id="46" name="图片 45">
            <a:extLst>
              <a:ext uri="{FF2B5EF4-FFF2-40B4-BE49-F238E27FC236}">
                <a16:creationId xmlns:a16="http://schemas.microsoft.com/office/drawing/2014/main" id="{996CB350-2FBA-4412-83B1-F7DD1B858E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801" y="2491200"/>
            <a:ext cx="3613107" cy="2962800"/>
          </a:xfrm>
          <a:prstGeom prst="rect">
            <a:avLst/>
          </a:prstGeom>
          <a:effectLst>
            <a:outerShdw blurRad="50800" dist="38100" dir="2700000" algn="tl" rotWithShape="0">
              <a:prstClr val="black">
                <a:alpha val="40000"/>
              </a:prstClr>
            </a:outerShdw>
          </a:effectLst>
        </p:spPr>
      </p:pic>
      <p:sp>
        <p:nvSpPr>
          <p:cNvPr id="7" name="文本框 6">
            <a:extLst>
              <a:ext uri="{FF2B5EF4-FFF2-40B4-BE49-F238E27FC236}">
                <a16:creationId xmlns:a16="http://schemas.microsoft.com/office/drawing/2014/main" id="{0E83B15A-4B2B-E024-B9D0-F17ABC037B55}"/>
              </a:ext>
            </a:extLst>
          </p:cNvPr>
          <p:cNvSpPr txBox="1"/>
          <p:nvPr/>
        </p:nvSpPr>
        <p:spPr>
          <a:xfrm>
            <a:off x="3763001" y="5610828"/>
            <a:ext cx="1580705" cy="369332"/>
          </a:xfrm>
          <a:prstGeom prst="rect">
            <a:avLst/>
          </a:prstGeom>
          <a:noFill/>
        </p:spPr>
        <p:txBody>
          <a:bodyPr wrap="square">
            <a:spAutoFit/>
          </a:bodyPr>
          <a:lstStyle/>
          <a:p>
            <a:pPr algn="ctr"/>
            <a:r>
              <a:rPr lang="en-US" altLang="zh-CN" dirty="0"/>
              <a:t>width=1400 px </a:t>
            </a:r>
            <a:endParaRPr lang="zh-CN" altLang="en-US" dirty="0"/>
          </a:p>
        </p:txBody>
      </p:sp>
      <p:sp>
        <p:nvSpPr>
          <p:cNvPr id="8" name="文本框 7">
            <a:extLst>
              <a:ext uri="{FF2B5EF4-FFF2-40B4-BE49-F238E27FC236}">
                <a16:creationId xmlns:a16="http://schemas.microsoft.com/office/drawing/2014/main" id="{9DBE8FAE-F1EB-3FD6-F0F7-ECD055B2041D}"/>
              </a:ext>
            </a:extLst>
          </p:cNvPr>
          <p:cNvSpPr txBox="1"/>
          <p:nvPr/>
        </p:nvSpPr>
        <p:spPr>
          <a:xfrm>
            <a:off x="7253265" y="5610828"/>
            <a:ext cx="1580705" cy="369332"/>
          </a:xfrm>
          <a:prstGeom prst="rect">
            <a:avLst/>
          </a:prstGeom>
          <a:noFill/>
        </p:spPr>
        <p:txBody>
          <a:bodyPr wrap="square">
            <a:spAutoFit/>
          </a:bodyPr>
          <a:lstStyle/>
          <a:p>
            <a:pPr algn="ctr"/>
            <a:r>
              <a:rPr lang="en-US" altLang="zh-CN" dirty="0"/>
              <a:t>width=1080 px </a:t>
            </a:r>
            <a:endParaRPr lang="zh-CN" altLang="en-US" dirty="0"/>
          </a:p>
        </p:txBody>
      </p:sp>
    </p:spTree>
    <p:extLst>
      <p:ext uri="{BB962C8B-B14F-4D97-AF65-F5344CB8AC3E}">
        <p14:creationId xmlns:p14="http://schemas.microsoft.com/office/powerpoint/2010/main" val="2206694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C51248A5-49CF-88E9-52DE-6876A281F9D3}"/>
              </a:ext>
            </a:extLst>
          </p:cNvPr>
          <p:cNvPicPr>
            <a:picLocks noChangeAspect="1"/>
          </p:cNvPicPr>
          <p:nvPr/>
        </p:nvPicPr>
        <p:blipFill>
          <a:blip r:embed="rId3"/>
          <a:stretch>
            <a:fillRect/>
          </a:stretch>
        </p:blipFill>
        <p:spPr>
          <a:xfrm>
            <a:off x="2722046" y="2470872"/>
            <a:ext cx="3731327" cy="3077610"/>
          </a:xfrm>
          <a:prstGeom prst="rect">
            <a:avLst/>
          </a:prstGeom>
        </p:spPr>
      </p:pic>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25967" y="1057388"/>
            <a:ext cx="11540067" cy="5453140"/>
          </a:xfrm>
        </p:spPr>
        <p:txBody>
          <a:bodyPr/>
          <a:lstStyle/>
          <a:p>
            <a:r>
              <a:rPr lang="en-US" altLang="zh-CN" dirty="0"/>
              <a:t>Predictive element region forest</a:t>
            </a:r>
          </a:p>
          <a:p>
            <a:pPr lvl="1"/>
            <a:r>
              <a:rPr lang="en-US" altLang="zh-CN" dirty="0"/>
              <a:t>Identify layout schemes based on relative angles </a:t>
            </a:r>
            <a:r>
              <a:rPr lang="en-US" altLang="zh-CN" b="1" dirty="0"/>
              <a:t>(server-side)</a:t>
            </a:r>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21</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3.2 Identifying Crucial Elements</a:t>
            </a:r>
            <a:endParaRPr lang="zh-CN" altLang="en-US" dirty="0"/>
          </a:p>
        </p:txBody>
      </p:sp>
      <p:grpSp>
        <p:nvGrpSpPr>
          <p:cNvPr id="52" name="组合 51">
            <a:extLst>
              <a:ext uri="{FF2B5EF4-FFF2-40B4-BE49-F238E27FC236}">
                <a16:creationId xmlns:a16="http://schemas.microsoft.com/office/drawing/2014/main" id="{771E9809-2757-401B-BF5A-BA489EEF008F}"/>
              </a:ext>
            </a:extLst>
          </p:cNvPr>
          <p:cNvGrpSpPr/>
          <p:nvPr/>
        </p:nvGrpSpPr>
        <p:grpSpPr>
          <a:xfrm>
            <a:off x="6632626" y="2498003"/>
            <a:ext cx="2805069" cy="2963797"/>
            <a:chOff x="6094360" y="2410103"/>
            <a:chExt cx="3645694" cy="3851990"/>
          </a:xfrm>
        </p:grpSpPr>
        <p:pic>
          <p:nvPicPr>
            <p:cNvPr id="7" name="图片 6">
              <a:extLst>
                <a:ext uri="{FF2B5EF4-FFF2-40B4-BE49-F238E27FC236}">
                  <a16:creationId xmlns:a16="http://schemas.microsoft.com/office/drawing/2014/main" id="{BA064D81-5268-456D-84EC-0E0DAAA77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360" y="2410104"/>
              <a:ext cx="3645694" cy="3851989"/>
            </a:xfrm>
            <a:prstGeom prst="rect">
              <a:avLst/>
            </a:prstGeom>
            <a:effectLst>
              <a:outerShdw blurRad="50800" dist="38100" dir="2700000" algn="tl" rotWithShape="0">
                <a:prstClr val="black">
                  <a:alpha val="40000"/>
                </a:prstClr>
              </a:outerShdw>
            </a:effectLst>
          </p:spPr>
        </p:pic>
        <p:sp>
          <p:nvSpPr>
            <p:cNvPr id="12" name="矩形 11">
              <a:extLst>
                <a:ext uri="{FF2B5EF4-FFF2-40B4-BE49-F238E27FC236}">
                  <a16:creationId xmlns:a16="http://schemas.microsoft.com/office/drawing/2014/main" id="{B781A1FD-F943-42D0-AE1B-8E9640EC43DF}"/>
                </a:ext>
              </a:extLst>
            </p:cNvPr>
            <p:cNvSpPr/>
            <p:nvPr/>
          </p:nvSpPr>
          <p:spPr>
            <a:xfrm>
              <a:off x="7189219" y="2887206"/>
              <a:ext cx="1435100" cy="353216"/>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36119258-04CE-4B43-9E4B-DA61222F0526}"/>
                </a:ext>
              </a:extLst>
            </p:cNvPr>
            <p:cNvSpPr/>
            <p:nvPr/>
          </p:nvSpPr>
          <p:spPr>
            <a:xfrm>
              <a:off x="6251800" y="5267953"/>
              <a:ext cx="1457325" cy="347663"/>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35ECC7AD-BBC6-4535-B0F3-86DBB255BFA0}"/>
                </a:ext>
              </a:extLst>
            </p:cNvPr>
            <p:cNvSpPr/>
            <p:nvPr/>
          </p:nvSpPr>
          <p:spPr>
            <a:xfrm>
              <a:off x="8125050" y="5218379"/>
              <a:ext cx="1457325" cy="446812"/>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a:extLst>
                <a:ext uri="{FF2B5EF4-FFF2-40B4-BE49-F238E27FC236}">
                  <a16:creationId xmlns:a16="http://schemas.microsoft.com/office/drawing/2014/main" id="{F378BFA5-D380-4B1D-B685-260E38F8E901}"/>
                </a:ext>
              </a:extLst>
            </p:cNvPr>
            <p:cNvCxnSpPr>
              <a:cxnSpLocks/>
            </p:cNvCxnSpPr>
            <p:nvPr/>
          </p:nvCxnSpPr>
          <p:spPr>
            <a:xfrm>
              <a:off x="7893275" y="2410103"/>
              <a:ext cx="0" cy="3851990"/>
            </a:xfrm>
            <a:prstGeom prst="line">
              <a:avLst/>
            </a:prstGeom>
            <a:ln w="44450">
              <a:solidFill>
                <a:schemeClr val="tx1">
                  <a:lumMod val="50000"/>
                  <a:lumOff val="50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5D620A4D-645E-46B6-85F8-6A01CB74C017}"/>
                </a:ext>
              </a:extLst>
            </p:cNvPr>
            <p:cNvCxnSpPr>
              <a:cxnSpLocks/>
            </p:cNvCxnSpPr>
            <p:nvPr/>
          </p:nvCxnSpPr>
          <p:spPr>
            <a:xfrm>
              <a:off x="6964885" y="2410103"/>
              <a:ext cx="0" cy="3851990"/>
            </a:xfrm>
            <a:prstGeom prst="line">
              <a:avLst/>
            </a:prstGeom>
            <a:ln w="44450">
              <a:solidFill>
                <a:schemeClr val="tx1">
                  <a:lumMod val="50000"/>
                  <a:lumOff val="50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27" name="弧形 26">
              <a:extLst>
                <a:ext uri="{FF2B5EF4-FFF2-40B4-BE49-F238E27FC236}">
                  <a16:creationId xmlns:a16="http://schemas.microsoft.com/office/drawing/2014/main" id="{A95D40EA-4BA5-4636-B0B7-53DDEF3D9E7E}"/>
                </a:ext>
              </a:extLst>
            </p:cNvPr>
            <p:cNvSpPr/>
            <p:nvPr/>
          </p:nvSpPr>
          <p:spPr>
            <a:xfrm rot="5400000">
              <a:off x="6762708" y="5256050"/>
              <a:ext cx="427491" cy="390791"/>
            </a:xfrm>
            <a:prstGeom prst="arc">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E3E8F0D0-483A-4978-AA07-0CF8FDE5ABB8}"/>
                    </a:ext>
                  </a:extLst>
                </p:cNvPr>
                <p:cNvSpPr txBox="1"/>
                <p:nvPr/>
              </p:nvSpPr>
              <p:spPr>
                <a:xfrm>
                  <a:off x="7097687" y="5568093"/>
                  <a:ext cx="819520" cy="24000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200" i="1" smtClean="0">
                                <a:latin typeface="Cambria Math" panose="02040503050406030204" pitchFamily="18" charset="0"/>
                              </a:rPr>
                            </m:ctrlPr>
                          </m:sSubPr>
                          <m:e>
                            <m:r>
                              <a:rPr lang="zh-CN" altLang="en-US" sz="1200" i="1" smtClean="0">
                                <a:latin typeface="Cambria Math" panose="02040503050406030204" pitchFamily="18" charset="0"/>
                              </a:rPr>
                              <m:t>𝛾</m:t>
                            </m:r>
                          </m:e>
                          <m:sub>
                            <m:r>
                              <a:rPr lang="en-US" altLang="zh-CN" sz="1200" b="0" i="1" smtClean="0">
                                <a:latin typeface="Cambria Math" panose="02040503050406030204" pitchFamily="18" charset="0"/>
                              </a:rPr>
                              <m:t>2</m:t>
                            </m:r>
                          </m:sub>
                        </m:sSub>
                        <m:r>
                          <a:rPr lang="en-US" altLang="zh-CN" sz="1200" b="0" i="1" smtClean="0">
                            <a:latin typeface="Cambria Math" panose="02040503050406030204" pitchFamily="18" charset="0"/>
                          </a:rPr>
                          <m:t>=90</m:t>
                        </m:r>
                        <m:r>
                          <a:rPr lang="en-US" altLang="zh-CN" sz="1200" b="0" i="1" smtClean="0">
                            <a:latin typeface="Cambria Math" panose="02040503050406030204" pitchFamily="18" charset="0"/>
                            <a:ea typeface="Cambria Math" panose="02040503050406030204" pitchFamily="18" charset="0"/>
                          </a:rPr>
                          <m:t>°</m:t>
                        </m:r>
                      </m:oMath>
                    </m:oMathPara>
                  </a14:m>
                  <a:endParaRPr lang="zh-CN" altLang="en-US" sz="1200" dirty="0"/>
                </a:p>
              </p:txBody>
            </p:sp>
          </mc:Choice>
          <mc:Fallback xmlns="">
            <p:sp>
              <p:nvSpPr>
                <p:cNvPr id="28" name="文本框 27">
                  <a:extLst>
                    <a:ext uri="{FF2B5EF4-FFF2-40B4-BE49-F238E27FC236}">
                      <a16:creationId xmlns:a16="http://schemas.microsoft.com/office/drawing/2014/main" id="{E3E8F0D0-483A-4978-AA07-0CF8FDE5ABB8}"/>
                    </a:ext>
                  </a:extLst>
                </p:cNvPr>
                <p:cNvSpPr txBox="1">
                  <a:spLocks noRot="1" noChangeAspect="1" noMove="1" noResize="1" noEditPoints="1" noAdjustHandles="1" noChangeArrowheads="1" noChangeShapeType="1" noTextEdit="1"/>
                </p:cNvSpPr>
                <p:nvPr/>
              </p:nvSpPr>
              <p:spPr>
                <a:xfrm>
                  <a:off x="7097687" y="5568093"/>
                  <a:ext cx="819520" cy="240007"/>
                </a:xfrm>
                <a:prstGeom prst="rect">
                  <a:avLst/>
                </a:prstGeom>
                <a:blipFill>
                  <a:blip r:embed="rId5"/>
                  <a:stretch>
                    <a:fillRect l="-3846" r="-2885" b="-23333"/>
                  </a:stretch>
                </a:blipFill>
              </p:spPr>
              <p:txBody>
                <a:bodyPr/>
                <a:lstStyle/>
                <a:p>
                  <a:r>
                    <a:rPr lang="zh-CN" altLang="en-US">
                      <a:noFill/>
                    </a:rPr>
                    <a:t> </a:t>
                  </a:r>
                </a:p>
              </p:txBody>
            </p:sp>
          </mc:Fallback>
        </mc:AlternateContent>
        <p:sp>
          <p:nvSpPr>
            <p:cNvPr id="29" name="弧形 28">
              <a:extLst>
                <a:ext uri="{FF2B5EF4-FFF2-40B4-BE49-F238E27FC236}">
                  <a16:creationId xmlns:a16="http://schemas.microsoft.com/office/drawing/2014/main" id="{3DD22505-BEF5-4CBE-92EF-CEB844AC5851}"/>
                </a:ext>
              </a:extLst>
            </p:cNvPr>
            <p:cNvSpPr/>
            <p:nvPr/>
          </p:nvSpPr>
          <p:spPr>
            <a:xfrm rot="10800000">
              <a:off x="7442201" y="2609963"/>
              <a:ext cx="902146" cy="902146"/>
            </a:xfrm>
            <a:prstGeom prst="arc">
              <a:avLst>
                <a:gd name="adj1" fmla="val 16200000"/>
                <a:gd name="adj2" fmla="val 17517778"/>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0" name="弧形 29">
              <a:extLst>
                <a:ext uri="{FF2B5EF4-FFF2-40B4-BE49-F238E27FC236}">
                  <a16:creationId xmlns:a16="http://schemas.microsoft.com/office/drawing/2014/main" id="{3E753159-596E-41DC-AABB-1AF50E59C9BC}"/>
                </a:ext>
              </a:extLst>
            </p:cNvPr>
            <p:cNvSpPr/>
            <p:nvPr/>
          </p:nvSpPr>
          <p:spPr>
            <a:xfrm rot="10800000" flipH="1">
              <a:off x="7433108" y="2609963"/>
              <a:ext cx="902146" cy="902146"/>
            </a:xfrm>
            <a:prstGeom prst="arc">
              <a:avLst>
                <a:gd name="adj1" fmla="val 16200000"/>
                <a:gd name="adj2" fmla="val 17517778"/>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BA6F0645-FD96-4832-A934-75A934F45291}"/>
                    </a:ext>
                  </a:extLst>
                </p:cNvPr>
                <p:cNvSpPr txBox="1"/>
                <p:nvPr/>
              </p:nvSpPr>
              <p:spPr>
                <a:xfrm>
                  <a:off x="6962295" y="3203105"/>
                  <a:ext cx="847092" cy="24000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200" i="1" smtClean="0">
                                <a:latin typeface="Cambria Math" panose="02040503050406030204" pitchFamily="18" charset="0"/>
                              </a:rPr>
                            </m:ctrlPr>
                          </m:sSubPr>
                          <m:e>
                            <m:r>
                              <a:rPr lang="zh-CN" altLang="en-US" sz="1200" i="1" smtClean="0">
                                <a:latin typeface="Cambria Math" panose="02040503050406030204" pitchFamily="18" charset="0"/>
                              </a:rPr>
                              <m:t>𝛼</m:t>
                            </m:r>
                          </m:e>
                          <m:sub>
                            <m:r>
                              <a:rPr lang="en-US" altLang="zh-CN" sz="1200" b="0" i="1" smtClean="0">
                                <a:latin typeface="Cambria Math" panose="02040503050406030204" pitchFamily="18" charset="0"/>
                              </a:rPr>
                              <m:t>2</m:t>
                            </m:r>
                          </m:sub>
                        </m:sSub>
                        <m:r>
                          <a:rPr lang="en-US" altLang="zh-CN" sz="1200" b="0" i="1" smtClean="0">
                            <a:latin typeface="Cambria Math" panose="02040503050406030204" pitchFamily="18" charset="0"/>
                          </a:rPr>
                          <m:t>=22</m:t>
                        </m:r>
                        <m:r>
                          <a:rPr lang="en-US" altLang="zh-CN" sz="1200" b="0" i="1" smtClean="0">
                            <a:latin typeface="Cambria Math" panose="02040503050406030204" pitchFamily="18" charset="0"/>
                            <a:ea typeface="Cambria Math" panose="02040503050406030204" pitchFamily="18" charset="0"/>
                          </a:rPr>
                          <m:t>°</m:t>
                        </m:r>
                      </m:oMath>
                    </m:oMathPara>
                  </a14:m>
                  <a:endParaRPr lang="zh-CN" altLang="en-US" sz="1200" dirty="0"/>
                </a:p>
              </p:txBody>
            </p:sp>
          </mc:Choice>
          <mc:Fallback xmlns="">
            <p:sp>
              <p:nvSpPr>
                <p:cNvPr id="31" name="文本框 30">
                  <a:extLst>
                    <a:ext uri="{FF2B5EF4-FFF2-40B4-BE49-F238E27FC236}">
                      <a16:creationId xmlns:a16="http://schemas.microsoft.com/office/drawing/2014/main" id="{BA6F0645-FD96-4832-A934-75A934F45291}"/>
                    </a:ext>
                  </a:extLst>
                </p:cNvPr>
                <p:cNvSpPr txBox="1">
                  <a:spLocks noRot="1" noChangeAspect="1" noMove="1" noResize="1" noEditPoints="1" noAdjustHandles="1" noChangeArrowheads="1" noChangeShapeType="1" noTextEdit="1"/>
                </p:cNvSpPr>
                <p:nvPr/>
              </p:nvSpPr>
              <p:spPr>
                <a:xfrm>
                  <a:off x="6962295" y="3203105"/>
                  <a:ext cx="847092" cy="240007"/>
                </a:xfrm>
                <a:prstGeom prst="rect">
                  <a:avLst/>
                </a:prstGeom>
                <a:blipFill>
                  <a:blip r:embed="rId6"/>
                  <a:stretch>
                    <a:fillRect l="-935" r="-3738" b="-96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6C56E5D0-4919-43CA-94BF-1C1BD64AE961}"/>
                    </a:ext>
                  </a:extLst>
                </p:cNvPr>
                <p:cNvSpPr txBox="1"/>
                <p:nvPr/>
              </p:nvSpPr>
              <p:spPr>
                <a:xfrm>
                  <a:off x="8125050" y="3202322"/>
                  <a:ext cx="830933" cy="24000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200" i="1" smtClean="0">
                                <a:latin typeface="Cambria Math" panose="02040503050406030204" pitchFamily="18" charset="0"/>
                              </a:rPr>
                            </m:ctrlPr>
                          </m:sSubPr>
                          <m:e>
                            <m:r>
                              <a:rPr lang="zh-CN" altLang="en-US" sz="1200" i="1" smtClean="0">
                                <a:latin typeface="Cambria Math" panose="02040503050406030204" pitchFamily="18" charset="0"/>
                              </a:rPr>
                              <m:t>𝛽</m:t>
                            </m:r>
                          </m:e>
                          <m:sub>
                            <m:r>
                              <a:rPr lang="en-US" altLang="zh-CN" sz="1200" b="0" i="1" smtClean="0">
                                <a:latin typeface="Cambria Math" panose="02040503050406030204" pitchFamily="18" charset="0"/>
                              </a:rPr>
                              <m:t>2</m:t>
                            </m:r>
                          </m:sub>
                        </m:sSub>
                        <m:r>
                          <a:rPr lang="en-US" altLang="zh-CN" sz="1200" b="0" i="1" smtClean="0">
                            <a:latin typeface="Cambria Math" panose="02040503050406030204" pitchFamily="18" charset="0"/>
                          </a:rPr>
                          <m:t>=</m:t>
                        </m:r>
                        <m:r>
                          <a:rPr lang="en-US" altLang="zh-CN" sz="1200" i="1">
                            <a:latin typeface="Cambria Math" panose="02040503050406030204" pitchFamily="18" charset="0"/>
                          </a:rPr>
                          <m:t>2</m:t>
                        </m:r>
                        <m:r>
                          <a:rPr lang="en-US" altLang="zh-CN" sz="1200" b="0" i="1" smtClean="0">
                            <a:latin typeface="Cambria Math" panose="02040503050406030204" pitchFamily="18" charset="0"/>
                          </a:rPr>
                          <m:t>2</m:t>
                        </m:r>
                        <m:r>
                          <a:rPr lang="en-US" altLang="zh-CN" sz="1200" b="0" i="1" smtClean="0">
                            <a:latin typeface="Cambria Math" panose="02040503050406030204" pitchFamily="18" charset="0"/>
                            <a:ea typeface="Cambria Math" panose="02040503050406030204" pitchFamily="18" charset="0"/>
                          </a:rPr>
                          <m:t>°</m:t>
                        </m:r>
                      </m:oMath>
                    </m:oMathPara>
                  </a14:m>
                  <a:endParaRPr lang="zh-CN" altLang="en-US" sz="1200" dirty="0"/>
                </a:p>
              </p:txBody>
            </p:sp>
          </mc:Choice>
          <mc:Fallback xmlns="">
            <p:sp>
              <p:nvSpPr>
                <p:cNvPr id="32" name="文本框 31">
                  <a:extLst>
                    <a:ext uri="{FF2B5EF4-FFF2-40B4-BE49-F238E27FC236}">
                      <a16:creationId xmlns:a16="http://schemas.microsoft.com/office/drawing/2014/main" id="{6C56E5D0-4919-43CA-94BF-1C1BD64AE961}"/>
                    </a:ext>
                  </a:extLst>
                </p:cNvPr>
                <p:cNvSpPr txBox="1">
                  <a:spLocks noRot="1" noChangeAspect="1" noMove="1" noResize="1" noEditPoints="1" noAdjustHandles="1" noChangeArrowheads="1" noChangeShapeType="1" noTextEdit="1"/>
                </p:cNvSpPr>
                <p:nvPr/>
              </p:nvSpPr>
              <p:spPr>
                <a:xfrm>
                  <a:off x="8125050" y="3202322"/>
                  <a:ext cx="830933" cy="240007"/>
                </a:xfrm>
                <a:prstGeom prst="rect">
                  <a:avLst/>
                </a:prstGeom>
                <a:blipFill>
                  <a:blip r:embed="rId7"/>
                  <a:stretch>
                    <a:fillRect l="-6667" t="-3226" r="-3810" b="-29032"/>
                  </a:stretch>
                </a:blipFill>
              </p:spPr>
              <p:txBody>
                <a:bodyPr/>
                <a:lstStyle/>
                <a:p>
                  <a:r>
                    <a:rPr lang="zh-CN" altLang="en-US">
                      <a:noFill/>
                    </a:rPr>
                    <a:t> </a:t>
                  </a:r>
                </a:p>
              </p:txBody>
            </p:sp>
          </mc:Fallback>
        </mc:AlternateContent>
        <p:cxnSp>
          <p:nvCxnSpPr>
            <p:cNvPr id="36" name="直接连接符 35">
              <a:extLst>
                <a:ext uri="{FF2B5EF4-FFF2-40B4-BE49-F238E27FC236}">
                  <a16:creationId xmlns:a16="http://schemas.microsoft.com/office/drawing/2014/main" id="{D2736352-5707-496A-83B8-EF18854DFCE3}"/>
                </a:ext>
              </a:extLst>
            </p:cNvPr>
            <p:cNvCxnSpPr>
              <a:cxnSpLocks/>
            </p:cNvCxnSpPr>
            <p:nvPr/>
          </p:nvCxnSpPr>
          <p:spPr>
            <a:xfrm flipH="1">
              <a:off x="6967307" y="5441784"/>
              <a:ext cx="1888787" cy="0"/>
            </a:xfrm>
            <a:prstGeom prst="line">
              <a:avLst/>
            </a:prstGeom>
            <a:ln w="4445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A02FBC2B-84F2-4D58-831C-89EB23851FD3}"/>
                </a:ext>
              </a:extLst>
            </p:cNvPr>
            <p:cNvCxnSpPr>
              <a:cxnSpLocks/>
            </p:cNvCxnSpPr>
            <p:nvPr/>
          </p:nvCxnSpPr>
          <p:spPr>
            <a:xfrm flipH="1">
              <a:off x="6967307" y="3061037"/>
              <a:ext cx="925968" cy="2380746"/>
            </a:xfrm>
            <a:prstGeom prst="line">
              <a:avLst/>
            </a:prstGeom>
            <a:ln w="4445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42B1E540-BB13-4220-B25D-D63BC751FC8A}"/>
                </a:ext>
              </a:extLst>
            </p:cNvPr>
            <p:cNvCxnSpPr>
              <a:cxnSpLocks/>
            </p:cNvCxnSpPr>
            <p:nvPr/>
          </p:nvCxnSpPr>
          <p:spPr>
            <a:xfrm>
              <a:off x="7893275" y="3061037"/>
              <a:ext cx="962819" cy="2380746"/>
            </a:xfrm>
            <a:prstGeom prst="line">
              <a:avLst/>
            </a:prstGeom>
            <a:ln w="4445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9" name="弧形 38">
              <a:extLst>
                <a:ext uri="{FF2B5EF4-FFF2-40B4-BE49-F238E27FC236}">
                  <a16:creationId xmlns:a16="http://schemas.microsoft.com/office/drawing/2014/main" id="{0103F414-A6F8-423B-BACB-DFC51995A49C}"/>
                </a:ext>
              </a:extLst>
            </p:cNvPr>
            <p:cNvSpPr/>
            <p:nvPr/>
          </p:nvSpPr>
          <p:spPr>
            <a:xfrm rot="7756520">
              <a:off x="7845960" y="3091004"/>
              <a:ext cx="630185" cy="464700"/>
            </a:xfrm>
            <a:prstGeom prst="arc">
              <a:avLst>
                <a:gd name="adj1" fmla="val 15913456"/>
                <a:gd name="adj2" fmla="val 21143214"/>
              </a:avLst>
            </a:prstGeom>
            <a:ln w="9525">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 name="弧形 39">
              <a:extLst>
                <a:ext uri="{FF2B5EF4-FFF2-40B4-BE49-F238E27FC236}">
                  <a16:creationId xmlns:a16="http://schemas.microsoft.com/office/drawing/2014/main" id="{4C320464-52F6-447F-9003-FB815C1EEC17}"/>
                </a:ext>
              </a:extLst>
            </p:cNvPr>
            <p:cNvSpPr/>
            <p:nvPr/>
          </p:nvSpPr>
          <p:spPr>
            <a:xfrm rot="13843480" flipH="1">
              <a:off x="7309413" y="3088850"/>
              <a:ext cx="630185" cy="464700"/>
            </a:xfrm>
            <a:prstGeom prst="arc">
              <a:avLst>
                <a:gd name="adj1" fmla="val 15913456"/>
                <a:gd name="adj2" fmla="val 21143214"/>
              </a:avLst>
            </a:prstGeom>
            <a:ln w="9525">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53" name="文本框 52">
            <a:extLst>
              <a:ext uri="{FF2B5EF4-FFF2-40B4-BE49-F238E27FC236}">
                <a16:creationId xmlns:a16="http://schemas.microsoft.com/office/drawing/2014/main" id="{C649C994-599B-4F23-8282-4F5F50C74394}"/>
              </a:ext>
            </a:extLst>
          </p:cNvPr>
          <p:cNvSpPr txBox="1"/>
          <p:nvPr/>
        </p:nvSpPr>
        <p:spPr>
          <a:xfrm>
            <a:off x="1547353" y="5944154"/>
            <a:ext cx="9097293" cy="523220"/>
          </a:xfrm>
          <a:prstGeom prst="rect">
            <a:avLst/>
          </a:prstGeom>
          <a:noFill/>
          <a:ln w="38100">
            <a:noFill/>
          </a:ln>
        </p:spPr>
        <p:txBody>
          <a:bodyPr wrap="square">
            <a:spAutoFit/>
          </a:bodyPr>
          <a:lstStyle/>
          <a:p>
            <a:pPr algn="ctr"/>
            <a:r>
              <a:rPr lang="en-US" altLang="zh-CN" sz="2800" i="1" dirty="0">
                <a:solidFill>
                  <a:srgbClr val="0070C0"/>
                </a:solidFill>
              </a:rPr>
              <a:t>Relative angles change slightly under the same layout scheme</a:t>
            </a:r>
            <a:endParaRPr lang="zh-CN" altLang="en-US" sz="2800" i="1" dirty="0">
              <a:solidFill>
                <a:srgbClr val="0070C0"/>
              </a:solidFill>
            </a:endParaRPr>
          </a:p>
        </p:txBody>
      </p:sp>
      <p:sp>
        <p:nvSpPr>
          <p:cNvPr id="43" name="文本框 42">
            <a:extLst>
              <a:ext uri="{FF2B5EF4-FFF2-40B4-BE49-F238E27FC236}">
                <a16:creationId xmlns:a16="http://schemas.microsoft.com/office/drawing/2014/main" id="{38D0DC45-4967-FBBF-A86E-E560DD2820F0}"/>
              </a:ext>
            </a:extLst>
          </p:cNvPr>
          <p:cNvSpPr txBox="1"/>
          <p:nvPr/>
        </p:nvSpPr>
        <p:spPr>
          <a:xfrm>
            <a:off x="3763001" y="5610828"/>
            <a:ext cx="1580705" cy="369332"/>
          </a:xfrm>
          <a:prstGeom prst="rect">
            <a:avLst/>
          </a:prstGeom>
          <a:noFill/>
        </p:spPr>
        <p:txBody>
          <a:bodyPr wrap="square">
            <a:spAutoFit/>
          </a:bodyPr>
          <a:lstStyle/>
          <a:p>
            <a:pPr algn="ctr"/>
            <a:r>
              <a:rPr lang="en-US" altLang="zh-CN" dirty="0"/>
              <a:t>width=1400 px </a:t>
            </a:r>
            <a:endParaRPr lang="zh-CN" altLang="en-US" dirty="0"/>
          </a:p>
        </p:txBody>
      </p:sp>
      <p:sp>
        <p:nvSpPr>
          <p:cNvPr id="44" name="文本框 43">
            <a:extLst>
              <a:ext uri="{FF2B5EF4-FFF2-40B4-BE49-F238E27FC236}">
                <a16:creationId xmlns:a16="http://schemas.microsoft.com/office/drawing/2014/main" id="{2F9F26CA-6E39-8A6F-AECF-5C65E81C0FF1}"/>
              </a:ext>
            </a:extLst>
          </p:cNvPr>
          <p:cNvSpPr txBox="1"/>
          <p:nvPr/>
        </p:nvSpPr>
        <p:spPr>
          <a:xfrm>
            <a:off x="7253265" y="5610828"/>
            <a:ext cx="1580705" cy="369332"/>
          </a:xfrm>
          <a:prstGeom prst="rect">
            <a:avLst/>
          </a:prstGeom>
          <a:noFill/>
        </p:spPr>
        <p:txBody>
          <a:bodyPr wrap="square">
            <a:spAutoFit/>
          </a:bodyPr>
          <a:lstStyle/>
          <a:p>
            <a:pPr algn="ctr"/>
            <a:r>
              <a:rPr lang="en-US" altLang="zh-CN" dirty="0"/>
              <a:t>width=1080 px </a:t>
            </a:r>
            <a:endParaRPr lang="zh-CN" altLang="en-US" dirty="0"/>
          </a:p>
        </p:txBody>
      </p:sp>
    </p:spTree>
    <p:extLst>
      <p:ext uri="{BB962C8B-B14F-4D97-AF65-F5344CB8AC3E}">
        <p14:creationId xmlns:p14="http://schemas.microsoft.com/office/powerpoint/2010/main" val="786794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25967" y="1057388"/>
            <a:ext cx="11540067" cy="5453140"/>
          </a:xfrm>
        </p:spPr>
        <p:txBody>
          <a:bodyPr/>
          <a:lstStyle/>
          <a:p>
            <a:r>
              <a:rPr lang="en-US" altLang="zh-CN" dirty="0"/>
              <a:t>Predictive element region forest</a:t>
            </a:r>
          </a:p>
          <a:p>
            <a:pPr lvl="1"/>
            <a:r>
              <a:rPr lang="en-US" altLang="zh-CN" dirty="0"/>
              <a:t>Element coverage regions (possible positions) </a:t>
            </a:r>
            <a:r>
              <a:rPr lang="en-US" altLang="zh-CN" b="1" i="1" dirty="0"/>
              <a:t>in each layout scheme</a:t>
            </a:r>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22</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3.2 Identifying Crucial Elements</a:t>
            </a:r>
            <a:endParaRPr lang="zh-CN" altLang="en-US" dirty="0"/>
          </a:p>
        </p:txBody>
      </p:sp>
      <p:pic>
        <p:nvPicPr>
          <p:cNvPr id="6" name="图片 5">
            <a:extLst>
              <a:ext uri="{FF2B5EF4-FFF2-40B4-BE49-F238E27FC236}">
                <a16:creationId xmlns:a16="http://schemas.microsoft.com/office/drawing/2014/main" id="{78F490CD-02B9-43E8-8E35-DC23B1F838ED}"/>
              </a:ext>
            </a:extLst>
          </p:cNvPr>
          <p:cNvPicPr>
            <a:picLocks noChangeAspect="1"/>
          </p:cNvPicPr>
          <p:nvPr/>
        </p:nvPicPr>
        <p:blipFill>
          <a:blip r:embed="rId3"/>
          <a:stretch>
            <a:fillRect/>
          </a:stretch>
        </p:blipFill>
        <p:spPr>
          <a:xfrm>
            <a:off x="1223912" y="2979574"/>
            <a:ext cx="5091544" cy="2386023"/>
          </a:xfrm>
          <a:prstGeom prst="rect">
            <a:avLst/>
          </a:prstGeom>
        </p:spPr>
      </p:pic>
      <p:sp>
        <p:nvSpPr>
          <p:cNvPr id="14" name="文本框 13">
            <a:extLst>
              <a:ext uri="{FF2B5EF4-FFF2-40B4-BE49-F238E27FC236}">
                <a16:creationId xmlns:a16="http://schemas.microsoft.com/office/drawing/2014/main" id="{475F74FB-75BE-44B2-9B0B-8C206934BA57}"/>
              </a:ext>
            </a:extLst>
          </p:cNvPr>
          <p:cNvSpPr txBox="1"/>
          <p:nvPr/>
        </p:nvSpPr>
        <p:spPr>
          <a:xfrm>
            <a:off x="6548439" y="3480087"/>
            <a:ext cx="5102803" cy="1384995"/>
          </a:xfrm>
          <a:prstGeom prst="rect">
            <a:avLst/>
          </a:prstGeom>
          <a:noFill/>
          <a:ln w="38100">
            <a:solidFill>
              <a:schemeClr val="accent1"/>
            </a:solidFill>
          </a:ln>
        </p:spPr>
        <p:txBody>
          <a:bodyPr wrap="square">
            <a:spAutoFit/>
          </a:bodyPr>
          <a:lstStyle/>
          <a:p>
            <a:pPr algn="ctr"/>
            <a:r>
              <a:rPr lang="en-US" altLang="zh-CN" sz="2800" i="1" dirty="0">
                <a:solidFill>
                  <a:srgbClr val="0070C0"/>
                </a:solidFill>
              </a:rPr>
              <a:t>Record element coverage regions when the viewport </a:t>
            </a:r>
            <a:r>
              <a:rPr lang="en-US" altLang="zh-CN" sz="2800" b="1" i="1" dirty="0">
                <a:solidFill>
                  <a:srgbClr val="0070C0"/>
                </a:solidFill>
              </a:rPr>
              <a:t>width </a:t>
            </a:r>
            <a:r>
              <a:rPr lang="en-US" altLang="zh-CN" sz="2800" i="1" dirty="0">
                <a:solidFill>
                  <a:srgbClr val="0070C0"/>
                </a:solidFill>
              </a:rPr>
              <a:t>changes</a:t>
            </a:r>
          </a:p>
          <a:p>
            <a:pPr algn="ctr"/>
            <a:r>
              <a:rPr lang="en-US" altLang="zh-CN" sz="2800" b="1" dirty="0"/>
              <a:t>(server-side)</a:t>
            </a:r>
          </a:p>
        </p:txBody>
      </p:sp>
    </p:spTree>
    <p:extLst>
      <p:ext uri="{BB962C8B-B14F-4D97-AF65-F5344CB8AC3E}">
        <p14:creationId xmlns:p14="http://schemas.microsoft.com/office/powerpoint/2010/main" val="1589980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25967" y="1057388"/>
            <a:ext cx="11540067" cy="5453140"/>
          </a:xfrm>
        </p:spPr>
        <p:txBody>
          <a:bodyPr/>
          <a:lstStyle/>
          <a:p>
            <a:r>
              <a:rPr lang="en-US" altLang="zh-CN" dirty="0"/>
              <a:t>Predictive element region forest</a:t>
            </a:r>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23</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3.2 Identifying Crucial Elements</a:t>
            </a:r>
            <a:endParaRPr lang="zh-CN" altLang="en-US" dirty="0"/>
          </a:p>
        </p:txBody>
      </p:sp>
      <p:pic>
        <p:nvPicPr>
          <p:cNvPr id="9" name="图片 8">
            <a:extLst>
              <a:ext uri="{FF2B5EF4-FFF2-40B4-BE49-F238E27FC236}">
                <a16:creationId xmlns:a16="http://schemas.microsoft.com/office/drawing/2014/main" id="{EC1F9D1D-E07F-4605-B5D8-F55B0C713B75}"/>
              </a:ext>
            </a:extLst>
          </p:cNvPr>
          <p:cNvPicPr>
            <a:picLocks noChangeAspect="1"/>
          </p:cNvPicPr>
          <p:nvPr/>
        </p:nvPicPr>
        <p:blipFill>
          <a:blip r:embed="rId3"/>
          <a:stretch>
            <a:fillRect/>
          </a:stretch>
        </p:blipFill>
        <p:spPr>
          <a:xfrm>
            <a:off x="2143607" y="3195487"/>
            <a:ext cx="3032836" cy="2380145"/>
          </a:xfrm>
          <a:prstGeom prst="rect">
            <a:avLst/>
          </a:prstGeom>
        </p:spPr>
      </p:pic>
      <p:pic>
        <p:nvPicPr>
          <p:cNvPr id="11" name="图片 10">
            <a:extLst>
              <a:ext uri="{FF2B5EF4-FFF2-40B4-BE49-F238E27FC236}">
                <a16:creationId xmlns:a16="http://schemas.microsoft.com/office/drawing/2014/main" id="{0B649B29-EE54-4791-A6D9-6E9498EE3854}"/>
              </a:ext>
            </a:extLst>
          </p:cNvPr>
          <p:cNvPicPr>
            <a:picLocks noChangeAspect="1"/>
          </p:cNvPicPr>
          <p:nvPr/>
        </p:nvPicPr>
        <p:blipFill>
          <a:blip r:embed="rId4"/>
          <a:stretch>
            <a:fillRect/>
          </a:stretch>
        </p:blipFill>
        <p:spPr>
          <a:xfrm>
            <a:off x="7787040" y="3145423"/>
            <a:ext cx="3216095" cy="2661448"/>
          </a:xfrm>
          <a:prstGeom prst="rect">
            <a:avLst/>
          </a:prstGeom>
        </p:spPr>
      </p:pic>
      <p:sp>
        <p:nvSpPr>
          <p:cNvPr id="15" name="文本框 14">
            <a:extLst>
              <a:ext uri="{FF2B5EF4-FFF2-40B4-BE49-F238E27FC236}">
                <a16:creationId xmlns:a16="http://schemas.microsoft.com/office/drawing/2014/main" id="{94D5CF54-7A6D-42FC-8B76-F38979A64B61}"/>
              </a:ext>
            </a:extLst>
          </p:cNvPr>
          <p:cNvSpPr txBox="1"/>
          <p:nvPr/>
        </p:nvSpPr>
        <p:spPr>
          <a:xfrm>
            <a:off x="6285979" y="1823278"/>
            <a:ext cx="6000128" cy="1255728"/>
          </a:xfrm>
          <a:prstGeom prst="rect">
            <a:avLst/>
          </a:prstGeom>
          <a:noFill/>
        </p:spPr>
        <p:txBody>
          <a:bodyPr wrap="square">
            <a:spAutoFit/>
          </a:bodyPr>
          <a:lstStyle/>
          <a:p>
            <a:pPr marL="439738" indent="-357188">
              <a:lnSpc>
                <a:spcPct val="90000"/>
              </a:lnSpc>
              <a:spcBef>
                <a:spcPts val="600"/>
              </a:spcBef>
              <a:spcAft>
                <a:spcPts val="600"/>
              </a:spcAft>
              <a:buClr>
                <a:srgbClr val="0070C0"/>
              </a:buClr>
              <a:buFont typeface="Wingdings" panose="05000000000000000000" pitchFamily="2" charset="2"/>
              <a:buChar char="n"/>
              <a:defRPr/>
            </a:pPr>
            <a:r>
              <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rPr>
              <a:t>The client </a:t>
            </a: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rPr>
              <a:t>selects and efficiently queries a k-d tree based on viewport sizes to identify crucial elements</a:t>
            </a:r>
          </a:p>
        </p:txBody>
      </p:sp>
      <p:sp>
        <p:nvSpPr>
          <p:cNvPr id="16" name="文本框 15">
            <a:extLst>
              <a:ext uri="{FF2B5EF4-FFF2-40B4-BE49-F238E27FC236}">
                <a16:creationId xmlns:a16="http://schemas.microsoft.com/office/drawing/2014/main" id="{B5980E44-A6CC-4800-A49A-6C2876B835B7}"/>
              </a:ext>
            </a:extLst>
          </p:cNvPr>
          <p:cNvSpPr txBox="1"/>
          <p:nvPr/>
        </p:nvSpPr>
        <p:spPr>
          <a:xfrm>
            <a:off x="836663" y="1845891"/>
            <a:ext cx="5646723" cy="867930"/>
          </a:xfrm>
          <a:prstGeom prst="rect">
            <a:avLst/>
          </a:prstGeom>
          <a:noFill/>
        </p:spPr>
        <p:txBody>
          <a:bodyPr wrap="square">
            <a:spAutoFit/>
          </a:bodyPr>
          <a:lstStyle/>
          <a:p>
            <a:pPr marL="439738" indent="-357188">
              <a:lnSpc>
                <a:spcPct val="90000"/>
              </a:lnSpc>
              <a:spcBef>
                <a:spcPts val="600"/>
              </a:spcBef>
              <a:spcAft>
                <a:spcPts val="600"/>
              </a:spcAft>
              <a:buClr>
                <a:srgbClr val="0070C0"/>
              </a:buClr>
              <a:buFont typeface="Wingdings" panose="05000000000000000000" pitchFamily="2" charset="2"/>
              <a:buChar char="n"/>
              <a:defRPr/>
            </a:pP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rPr>
              <a:t>Build regions’ convex hulls into k-d trees (for each layout scheme)</a:t>
            </a:r>
            <a:endParaRPr kumimoji="0" lang="en-US" altLang="zh-CN" sz="2800" b="1" i="1"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Tree>
    <p:extLst>
      <p:ext uri="{BB962C8B-B14F-4D97-AF65-F5344CB8AC3E}">
        <p14:creationId xmlns:p14="http://schemas.microsoft.com/office/powerpoint/2010/main" val="735600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D4346EDF-977D-4E49-8D4B-4C6956D00552}"/>
              </a:ext>
            </a:extLst>
          </p:cNvPr>
          <p:cNvSpPr/>
          <p:nvPr/>
        </p:nvSpPr>
        <p:spPr>
          <a:xfrm>
            <a:off x="838200" y="5036889"/>
            <a:ext cx="5723534" cy="1012781"/>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25967" y="1057388"/>
            <a:ext cx="11540067" cy="5453140"/>
          </a:xfrm>
        </p:spPr>
        <p:txBody>
          <a:bodyPr/>
          <a:lstStyle/>
          <a:p>
            <a:r>
              <a:rPr lang="en-US" altLang="zh-CN" dirty="0"/>
              <a:t>The </a:t>
            </a:r>
            <a:r>
              <a:rPr lang="en-US" altLang="zh-CN" u="sng" dirty="0"/>
              <a:t>cumulative</a:t>
            </a:r>
            <a:r>
              <a:rPr lang="en-US" altLang="zh-CN" dirty="0"/>
              <a:t> reactive scheduling framework</a:t>
            </a:r>
            <a:endParaRPr lang="en-US" altLang="zh-CN" i="1" dirty="0"/>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24</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3. </a:t>
            </a:r>
            <a:r>
              <a:rPr lang="en-US" altLang="zh-CN" dirty="0" err="1"/>
              <a:t>SipLoader</a:t>
            </a:r>
            <a:endParaRPr lang="zh-CN" altLang="en-US" dirty="0"/>
          </a:p>
        </p:txBody>
      </p:sp>
      <p:pic>
        <p:nvPicPr>
          <p:cNvPr id="9" name="图片 8">
            <a:extLst>
              <a:ext uri="{FF2B5EF4-FFF2-40B4-BE49-F238E27FC236}">
                <a16:creationId xmlns:a16="http://schemas.microsoft.com/office/drawing/2014/main" id="{60CA3AB8-780D-4401-A75F-F9A3447065F4}"/>
              </a:ext>
            </a:extLst>
          </p:cNvPr>
          <p:cNvPicPr>
            <a:picLocks noChangeAspect="1"/>
          </p:cNvPicPr>
          <p:nvPr/>
        </p:nvPicPr>
        <p:blipFill>
          <a:blip r:embed="rId3"/>
          <a:stretch>
            <a:fillRect/>
          </a:stretch>
        </p:blipFill>
        <p:spPr>
          <a:xfrm>
            <a:off x="738835" y="2028482"/>
            <a:ext cx="10890323" cy="2668379"/>
          </a:xfrm>
          <a:prstGeom prst="rect">
            <a:avLst/>
          </a:prstGeom>
        </p:spPr>
      </p:pic>
      <p:sp>
        <p:nvSpPr>
          <p:cNvPr id="6" name="文本框 5">
            <a:extLst>
              <a:ext uri="{FF2B5EF4-FFF2-40B4-BE49-F238E27FC236}">
                <a16:creationId xmlns:a16="http://schemas.microsoft.com/office/drawing/2014/main" id="{64B6C497-5376-4A27-A461-A04C27434E0E}"/>
              </a:ext>
            </a:extLst>
          </p:cNvPr>
          <p:cNvSpPr txBox="1"/>
          <p:nvPr/>
        </p:nvSpPr>
        <p:spPr>
          <a:xfrm>
            <a:off x="1120560" y="5040675"/>
            <a:ext cx="5102803" cy="523220"/>
          </a:xfrm>
          <a:prstGeom prst="rect">
            <a:avLst/>
          </a:prstGeom>
          <a:noFill/>
        </p:spPr>
        <p:txBody>
          <a:bodyPr wrap="square">
            <a:spAutoFit/>
          </a:bodyPr>
          <a:lstStyle/>
          <a:p>
            <a:pPr algn="ctr"/>
            <a:r>
              <a:rPr lang="en-US" altLang="zh-CN" sz="2800" b="1" i="1" dirty="0">
                <a:solidFill>
                  <a:srgbClr val="0070C0"/>
                </a:solidFill>
              </a:rPr>
              <a:t>Creating the baseline schedule</a:t>
            </a:r>
          </a:p>
        </p:txBody>
      </p:sp>
      <p:sp>
        <p:nvSpPr>
          <p:cNvPr id="7" name="文本框 6">
            <a:extLst>
              <a:ext uri="{FF2B5EF4-FFF2-40B4-BE49-F238E27FC236}">
                <a16:creationId xmlns:a16="http://schemas.microsoft.com/office/drawing/2014/main" id="{5824C848-D317-4D90-88BE-8C7952D14BBC}"/>
              </a:ext>
            </a:extLst>
          </p:cNvPr>
          <p:cNvSpPr txBox="1"/>
          <p:nvPr/>
        </p:nvSpPr>
        <p:spPr>
          <a:xfrm>
            <a:off x="7773009" y="5040675"/>
            <a:ext cx="2743200" cy="523220"/>
          </a:xfrm>
          <a:prstGeom prst="rect">
            <a:avLst/>
          </a:prstGeom>
          <a:noFill/>
        </p:spPr>
        <p:txBody>
          <a:bodyPr wrap="square">
            <a:spAutoFit/>
          </a:bodyPr>
          <a:lstStyle/>
          <a:p>
            <a:pPr algn="ctr"/>
            <a:r>
              <a:rPr lang="en-US" altLang="zh-CN" sz="2800" i="1" dirty="0">
                <a:solidFill>
                  <a:srgbClr val="0070C0"/>
                </a:solidFill>
              </a:rPr>
              <a:t>Online repairing</a:t>
            </a:r>
            <a:endParaRPr lang="zh-CN" altLang="en-US" sz="2800" b="1" i="1" dirty="0">
              <a:solidFill>
                <a:srgbClr val="0070C0"/>
              </a:solidFill>
            </a:endParaRPr>
          </a:p>
        </p:txBody>
      </p:sp>
      <p:sp>
        <p:nvSpPr>
          <p:cNvPr id="10" name="文本框 9">
            <a:extLst>
              <a:ext uri="{FF2B5EF4-FFF2-40B4-BE49-F238E27FC236}">
                <a16:creationId xmlns:a16="http://schemas.microsoft.com/office/drawing/2014/main" id="{AD4FE93A-C0DF-4F51-9F43-F6716038FBFF}"/>
              </a:ext>
            </a:extLst>
          </p:cNvPr>
          <p:cNvSpPr txBox="1"/>
          <p:nvPr/>
        </p:nvSpPr>
        <p:spPr>
          <a:xfrm>
            <a:off x="623352" y="5563895"/>
            <a:ext cx="6097218" cy="400110"/>
          </a:xfrm>
          <a:prstGeom prst="rect">
            <a:avLst/>
          </a:prstGeom>
          <a:noFill/>
        </p:spPr>
        <p:txBody>
          <a:bodyPr wrap="square">
            <a:spAutoFit/>
          </a:bodyPr>
          <a:lstStyle/>
          <a:p>
            <a:pPr algn="ctr"/>
            <a:r>
              <a:rPr lang="en-US" altLang="zh-CN" sz="2000" b="1" dirty="0"/>
              <a:t>Leverage the </a:t>
            </a:r>
            <a:r>
              <a:rPr lang="en-US" altLang="zh-CN" sz="2000" b="1" u="sng" dirty="0"/>
              <a:t>cumulative</a:t>
            </a:r>
            <a:r>
              <a:rPr lang="en-US" altLang="zh-CN" sz="2000" b="1" dirty="0"/>
              <a:t> nature of SI calculation</a:t>
            </a:r>
            <a:endParaRPr lang="zh-CN" altLang="en-US" sz="2000" b="1" dirty="0"/>
          </a:p>
        </p:txBody>
      </p:sp>
      <p:sp>
        <p:nvSpPr>
          <p:cNvPr id="11" name="文本框 10">
            <a:extLst>
              <a:ext uri="{FF2B5EF4-FFF2-40B4-BE49-F238E27FC236}">
                <a16:creationId xmlns:a16="http://schemas.microsoft.com/office/drawing/2014/main" id="{8F9185A9-716A-4C08-BD6E-CAB8FB129FF6}"/>
              </a:ext>
            </a:extLst>
          </p:cNvPr>
          <p:cNvSpPr txBox="1"/>
          <p:nvPr/>
        </p:nvSpPr>
        <p:spPr>
          <a:xfrm>
            <a:off x="6096000" y="5582823"/>
            <a:ext cx="6097218" cy="400110"/>
          </a:xfrm>
          <a:prstGeom prst="rect">
            <a:avLst/>
          </a:prstGeom>
          <a:noFill/>
        </p:spPr>
        <p:txBody>
          <a:bodyPr wrap="square">
            <a:spAutoFit/>
          </a:bodyPr>
          <a:lstStyle/>
          <a:p>
            <a:pPr algn="ctr"/>
            <a:r>
              <a:rPr lang="en-US" altLang="zh-CN" sz="2000" dirty="0"/>
              <a:t>React to the occurrence of uncertainties</a:t>
            </a:r>
            <a:endParaRPr lang="zh-CN" altLang="en-US" sz="2000" dirty="0"/>
          </a:p>
        </p:txBody>
      </p:sp>
    </p:spTree>
    <p:extLst>
      <p:ext uri="{BB962C8B-B14F-4D97-AF65-F5344CB8AC3E}">
        <p14:creationId xmlns:p14="http://schemas.microsoft.com/office/powerpoint/2010/main" val="1412881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D4346EDF-977D-4E49-8D4B-4C6956D00552}"/>
              </a:ext>
            </a:extLst>
          </p:cNvPr>
          <p:cNvSpPr/>
          <p:nvPr/>
        </p:nvSpPr>
        <p:spPr>
          <a:xfrm>
            <a:off x="6720570" y="5066969"/>
            <a:ext cx="4848078" cy="1012781"/>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25967" y="1057388"/>
            <a:ext cx="11540067" cy="5453140"/>
          </a:xfrm>
        </p:spPr>
        <p:txBody>
          <a:bodyPr/>
          <a:lstStyle/>
          <a:p>
            <a:r>
              <a:rPr lang="en-US" altLang="zh-CN" dirty="0"/>
              <a:t>The </a:t>
            </a:r>
            <a:r>
              <a:rPr lang="en-US" altLang="zh-CN" u="sng" dirty="0"/>
              <a:t>cumulative</a:t>
            </a:r>
            <a:r>
              <a:rPr lang="en-US" altLang="zh-CN" dirty="0"/>
              <a:t> reactive scheduling framework</a:t>
            </a:r>
            <a:endParaRPr lang="en-US" altLang="zh-CN" i="1" dirty="0"/>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25</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3. </a:t>
            </a:r>
            <a:r>
              <a:rPr lang="en-US" altLang="zh-CN" dirty="0" err="1"/>
              <a:t>SipLoader</a:t>
            </a:r>
            <a:endParaRPr lang="zh-CN" altLang="en-US" dirty="0"/>
          </a:p>
        </p:txBody>
      </p:sp>
      <p:sp>
        <p:nvSpPr>
          <p:cNvPr id="6" name="文本框 5">
            <a:extLst>
              <a:ext uri="{FF2B5EF4-FFF2-40B4-BE49-F238E27FC236}">
                <a16:creationId xmlns:a16="http://schemas.microsoft.com/office/drawing/2014/main" id="{64B6C497-5376-4A27-A461-A04C27434E0E}"/>
              </a:ext>
            </a:extLst>
          </p:cNvPr>
          <p:cNvSpPr txBox="1"/>
          <p:nvPr/>
        </p:nvSpPr>
        <p:spPr>
          <a:xfrm>
            <a:off x="1120560" y="5040675"/>
            <a:ext cx="5102803" cy="523220"/>
          </a:xfrm>
          <a:prstGeom prst="rect">
            <a:avLst/>
          </a:prstGeom>
          <a:noFill/>
        </p:spPr>
        <p:txBody>
          <a:bodyPr wrap="square">
            <a:spAutoFit/>
          </a:bodyPr>
          <a:lstStyle/>
          <a:p>
            <a:pPr algn="ctr"/>
            <a:r>
              <a:rPr lang="en-US" altLang="zh-CN" sz="2800" i="1" dirty="0">
                <a:solidFill>
                  <a:srgbClr val="0070C0"/>
                </a:solidFill>
              </a:rPr>
              <a:t>Creating the baseline schedule</a:t>
            </a:r>
          </a:p>
        </p:txBody>
      </p:sp>
      <p:sp>
        <p:nvSpPr>
          <p:cNvPr id="7" name="文本框 6">
            <a:extLst>
              <a:ext uri="{FF2B5EF4-FFF2-40B4-BE49-F238E27FC236}">
                <a16:creationId xmlns:a16="http://schemas.microsoft.com/office/drawing/2014/main" id="{5824C848-D317-4D90-88BE-8C7952D14BBC}"/>
              </a:ext>
            </a:extLst>
          </p:cNvPr>
          <p:cNvSpPr txBox="1"/>
          <p:nvPr/>
        </p:nvSpPr>
        <p:spPr>
          <a:xfrm>
            <a:off x="7773009" y="5040675"/>
            <a:ext cx="2743200" cy="523220"/>
          </a:xfrm>
          <a:prstGeom prst="rect">
            <a:avLst/>
          </a:prstGeom>
          <a:noFill/>
        </p:spPr>
        <p:txBody>
          <a:bodyPr wrap="square">
            <a:spAutoFit/>
          </a:bodyPr>
          <a:lstStyle/>
          <a:p>
            <a:pPr algn="ctr"/>
            <a:r>
              <a:rPr lang="en-US" altLang="zh-CN" sz="2800" b="1" i="1" dirty="0">
                <a:solidFill>
                  <a:srgbClr val="0070C0"/>
                </a:solidFill>
              </a:rPr>
              <a:t>Online repairing</a:t>
            </a:r>
            <a:endParaRPr lang="zh-CN" altLang="en-US" sz="2800" b="1" i="1" dirty="0">
              <a:solidFill>
                <a:srgbClr val="0070C0"/>
              </a:solidFill>
            </a:endParaRPr>
          </a:p>
        </p:txBody>
      </p:sp>
      <p:sp>
        <p:nvSpPr>
          <p:cNvPr id="10" name="文本框 9">
            <a:extLst>
              <a:ext uri="{FF2B5EF4-FFF2-40B4-BE49-F238E27FC236}">
                <a16:creationId xmlns:a16="http://schemas.microsoft.com/office/drawing/2014/main" id="{AD4FE93A-C0DF-4F51-9F43-F6716038FBFF}"/>
              </a:ext>
            </a:extLst>
          </p:cNvPr>
          <p:cNvSpPr txBox="1"/>
          <p:nvPr/>
        </p:nvSpPr>
        <p:spPr>
          <a:xfrm>
            <a:off x="623352" y="5563895"/>
            <a:ext cx="6097218" cy="400110"/>
          </a:xfrm>
          <a:prstGeom prst="rect">
            <a:avLst/>
          </a:prstGeom>
          <a:noFill/>
        </p:spPr>
        <p:txBody>
          <a:bodyPr wrap="square">
            <a:spAutoFit/>
          </a:bodyPr>
          <a:lstStyle/>
          <a:p>
            <a:pPr algn="ctr"/>
            <a:r>
              <a:rPr lang="en-US" altLang="zh-CN" sz="2000" dirty="0"/>
              <a:t>Leverage the </a:t>
            </a:r>
            <a:r>
              <a:rPr lang="en-US" altLang="zh-CN" sz="2000" u="sng" dirty="0"/>
              <a:t>cumulative</a:t>
            </a:r>
            <a:r>
              <a:rPr lang="en-US" altLang="zh-CN" sz="2000" dirty="0"/>
              <a:t> nature of SI calculation</a:t>
            </a:r>
            <a:endParaRPr lang="zh-CN" altLang="en-US" sz="2000" dirty="0"/>
          </a:p>
        </p:txBody>
      </p:sp>
      <p:sp>
        <p:nvSpPr>
          <p:cNvPr id="11" name="文本框 10">
            <a:extLst>
              <a:ext uri="{FF2B5EF4-FFF2-40B4-BE49-F238E27FC236}">
                <a16:creationId xmlns:a16="http://schemas.microsoft.com/office/drawing/2014/main" id="{8F9185A9-716A-4C08-BD6E-CAB8FB129FF6}"/>
              </a:ext>
            </a:extLst>
          </p:cNvPr>
          <p:cNvSpPr txBox="1"/>
          <p:nvPr/>
        </p:nvSpPr>
        <p:spPr>
          <a:xfrm>
            <a:off x="6096000" y="5582823"/>
            <a:ext cx="6097218" cy="400110"/>
          </a:xfrm>
          <a:prstGeom prst="rect">
            <a:avLst/>
          </a:prstGeom>
          <a:noFill/>
        </p:spPr>
        <p:txBody>
          <a:bodyPr wrap="square">
            <a:spAutoFit/>
          </a:bodyPr>
          <a:lstStyle/>
          <a:p>
            <a:pPr algn="ctr"/>
            <a:r>
              <a:rPr lang="en-US" altLang="zh-CN" sz="2000" b="1" dirty="0"/>
              <a:t>React to the occurrence of uncertainties</a:t>
            </a:r>
            <a:endParaRPr lang="zh-CN" altLang="en-US" sz="2000" b="1" dirty="0"/>
          </a:p>
        </p:txBody>
      </p:sp>
      <p:pic>
        <p:nvPicPr>
          <p:cNvPr id="14" name="图片 13">
            <a:extLst>
              <a:ext uri="{FF2B5EF4-FFF2-40B4-BE49-F238E27FC236}">
                <a16:creationId xmlns:a16="http://schemas.microsoft.com/office/drawing/2014/main" id="{3BFA5A99-AFAB-4A4D-BC3A-CA874E4FC4C4}"/>
              </a:ext>
            </a:extLst>
          </p:cNvPr>
          <p:cNvPicPr>
            <a:picLocks noChangeAspect="1"/>
          </p:cNvPicPr>
          <p:nvPr/>
        </p:nvPicPr>
        <p:blipFill>
          <a:blip r:embed="rId3"/>
          <a:stretch>
            <a:fillRect/>
          </a:stretch>
        </p:blipFill>
        <p:spPr>
          <a:xfrm>
            <a:off x="738835" y="2028482"/>
            <a:ext cx="10890323" cy="2668379"/>
          </a:xfrm>
          <a:prstGeom prst="rect">
            <a:avLst/>
          </a:prstGeom>
        </p:spPr>
      </p:pic>
    </p:spTree>
    <p:extLst>
      <p:ext uri="{BB962C8B-B14F-4D97-AF65-F5344CB8AC3E}">
        <p14:creationId xmlns:p14="http://schemas.microsoft.com/office/powerpoint/2010/main" val="2796603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25967" y="1057388"/>
            <a:ext cx="11540067" cy="5453140"/>
          </a:xfrm>
        </p:spPr>
        <p:txBody>
          <a:bodyPr/>
          <a:lstStyle/>
          <a:p>
            <a:r>
              <a:rPr lang="en-US" altLang="zh-CN" dirty="0"/>
              <a:t>Event-driven reactive co-scheduling</a:t>
            </a:r>
          </a:p>
          <a:p>
            <a:pPr lvl="1"/>
            <a:r>
              <a:rPr lang="en-US" altLang="zh-CN" dirty="0"/>
              <a:t>Repair the baseline scheduling</a:t>
            </a:r>
          </a:p>
          <a:p>
            <a:pPr lvl="1"/>
            <a:r>
              <a:rPr lang="en-US" altLang="zh-CN" dirty="0"/>
              <a:t>React to network/browser execution uncertainties</a:t>
            </a:r>
          </a:p>
          <a:p>
            <a:pPr lvl="1"/>
            <a:r>
              <a:rPr lang="en-US" altLang="zh-CN" dirty="0"/>
              <a:t>In an event-driven manner</a:t>
            </a:r>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26</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3.3 Repairing the Baseline</a:t>
            </a:r>
            <a:endParaRPr lang="zh-CN" altLang="en-US" dirty="0"/>
          </a:p>
        </p:txBody>
      </p:sp>
      <p:grpSp>
        <p:nvGrpSpPr>
          <p:cNvPr id="5" name="组合 4">
            <a:extLst>
              <a:ext uri="{FF2B5EF4-FFF2-40B4-BE49-F238E27FC236}">
                <a16:creationId xmlns:a16="http://schemas.microsoft.com/office/drawing/2014/main" id="{E53D48CA-E0CA-4261-8119-DD86BF36AAB3}"/>
              </a:ext>
            </a:extLst>
          </p:cNvPr>
          <p:cNvGrpSpPr/>
          <p:nvPr/>
        </p:nvGrpSpPr>
        <p:grpSpPr>
          <a:xfrm>
            <a:off x="1002447" y="3493188"/>
            <a:ext cx="10351353" cy="2894315"/>
            <a:chOff x="-1173750" y="1903872"/>
            <a:chExt cx="14707995" cy="4112464"/>
          </a:xfrm>
        </p:grpSpPr>
        <p:pic>
          <p:nvPicPr>
            <p:cNvPr id="6" name="图片 5">
              <a:extLst>
                <a:ext uri="{FF2B5EF4-FFF2-40B4-BE49-F238E27FC236}">
                  <a16:creationId xmlns:a16="http://schemas.microsoft.com/office/drawing/2014/main" id="{C8019684-A5BF-419A-AAD5-F8AB8BDDC1CD}"/>
                </a:ext>
              </a:extLst>
            </p:cNvPr>
            <p:cNvPicPr>
              <a:picLocks noChangeAspect="1"/>
            </p:cNvPicPr>
            <p:nvPr/>
          </p:nvPicPr>
          <p:blipFill>
            <a:blip r:embed="rId3"/>
            <a:stretch>
              <a:fillRect/>
            </a:stretch>
          </p:blipFill>
          <p:spPr>
            <a:xfrm>
              <a:off x="2324099" y="1903872"/>
              <a:ext cx="7606600" cy="4112464"/>
            </a:xfrm>
            <a:prstGeom prst="rect">
              <a:avLst/>
            </a:prstGeom>
          </p:spPr>
        </p:pic>
        <p:sp>
          <p:nvSpPr>
            <p:cNvPr id="7" name="椭圆 6">
              <a:extLst>
                <a:ext uri="{FF2B5EF4-FFF2-40B4-BE49-F238E27FC236}">
                  <a16:creationId xmlns:a16="http://schemas.microsoft.com/office/drawing/2014/main" id="{6C6259B3-B9F9-4CC6-B0DD-7186C6B4382F}"/>
                </a:ext>
              </a:extLst>
            </p:cNvPr>
            <p:cNvSpPr/>
            <p:nvPr/>
          </p:nvSpPr>
          <p:spPr>
            <a:xfrm>
              <a:off x="1787236" y="3218457"/>
              <a:ext cx="4862946" cy="1932864"/>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8" name="椭圆 7">
              <a:extLst>
                <a:ext uri="{FF2B5EF4-FFF2-40B4-BE49-F238E27FC236}">
                  <a16:creationId xmlns:a16="http://schemas.microsoft.com/office/drawing/2014/main" id="{B5C86394-18DF-4C05-A1A6-4A19F323AE5D}"/>
                </a:ext>
              </a:extLst>
            </p:cNvPr>
            <p:cNvSpPr/>
            <p:nvPr/>
          </p:nvSpPr>
          <p:spPr>
            <a:xfrm>
              <a:off x="6764481" y="3291214"/>
              <a:ext cx="2847691" cy="168382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cxnSp>
          <p:nvCxnSpPr>
            <p:cNvPr id="9" name="直接箭头连接符 8">
              <a:extLst>
                <a:ext uri="{FF2B5EF4-FFF2-40B4-BE49-F238E27FC236}">
                  <a16:creationId xmlns:a16="http://schemas.microsoft.com/office/drawing/2014/main" id="{C32B6D16-2F26-4A61-8701-84A53BEC7A19}"/>
                </a:ext>
              </a:extLst>
            </p:cNvPr>
            <p:cNvCxnSpPr>
              <a:cxnSpLocks/>
            </p:cNvCxnSpPr>
            <p:nvPr/>
          </p:nvCxnSpPr>
          <p:spPr>
            <a:xfrm flipH="1" flipV="1">
              <a:off x="1510145" y="2639291"/>
              <a:ext cx="1421357" cy="87019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CB9D40C4-BBC3-4CAA-B31D-E739229E1E92}"/>
                </a:ext>
              </a:extLst>
            </p:cNvPr>
            <p:cNvCxnSpPr>
              <a:cxnSpLocks/>
            </p:cNvCxnSpPr>
            <p:nvPr/>
          </p:nvCxnSpPr>
          <p:spPr>
            <a:xfrm>
              <a:off x="9469169" y="3960104"/>
              <a:ext cx="1275484" cy="15469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3A55EEE9-56C9-47F0-AD09-AF185DCBE3DD}"/>
                </a:ext>
              </a:extLst>
            </p:cNvPr>
            <p:cNvSpPr txBox="1"/>
            <p:nvPr/>
          </p:nvSpPr>
          <p:spPr>
            <a:xfrm>
              <a:off x="-1173750" y="2070976"/>
              <a:ext cx="3229418" cy="655969"/>
            </a:xfrm>
            <a:prstGeom prst="rect">
              <a:avLst/>
            </a:prstGeom>
            <a:noFill/>
            <a:ln>
              <a:noFill/>
            </a:ln>
          </p:spPr>
          <p:txBody>
            <a:bodyPr wrap="square">
              <a:spAutoFit/>
            </a:bodyPr>
            <a:lstStyle/>
            <a:p>
              <a:r>
                <a:rPr lang="en-US" altLang="zh-CN" sz="2400" b="1" dirty="0">
                  <a:solidFill>
                    <a:srgbClr val="0070C0"/>
                  </a:solidFill>
                </a:rPr>
                <a:t>Network fetches</a:t>
              </a:r>
              <a:endParaRPr lang="zh-CN" altLang="en-US" sz="2400" b="1" dirty="0">
                <a:solidFill>
                  <a:srgbClr val="0070C0"/>
                </a:solidFill>
              </a:endParaRPr>
            </a:p>
          </p:txBody>
        </p:sp>
        <p:sp>
          <p:nvSpPr>
            <p:cNvPr id="12" name="文本框 11">
              <a:extLst>
                <a:ext uri="{FF2B5EF4-FFF2-40B4-BE49-F238E27FC236}">
                  <a16:creationId xmlns:a16="http://schemas.microsoft.com/office/drawing/2014/main" id="{E20392A8-87E8-4D9F-BC2A-90A31F516BD0}"/>
                </a:ext>
              </a:extLst>
            </p:cNvPr>
            <p:cNvSpPr txBox="1"/>
            <p:nvPr/>
          </p:nvSpPr>
          <p:spPr>
            <a:xfrm>
              <a:off x="9811712" y="4024928"/>
              <a:ext cx="3722533" cy="655969"/>
            </a:xfrm>
            <a:prstGeom prst="rect">
              <a:avLst/>
            </a:prstGeom>
            <a:noFill/>
            <a:ln>
              <a:noFill/>
            </a:ln>
          </p:spPr>
          <p:txBody>
            <a:bodyPr wrap="square">
              <a:spAutoFit/>
            </a:bodyPr>
            <a:lstStyle/>
            <a:p>
              <a:r>
                <a:rPr lang="en-US" altLang="zh-CN" sz="2400" b="1" dirty="0">
                  <a:solidFill>
                    <a:srgbClr val="0070C0"/>
                  </a:solidFill>
                </a:rPr>
                <a:t>Browser execution</a:t>
              </a:r>
              <a:endParaRPr lang="zh-CN" altLang="en-US" sz="2400" b="1" dirty="0">
                <a:solidFill>
                  <a:srgbClr val="0070C0"/>
                </a:solidFill>
              </a:endParaRPr>
            </a:p>
          </p:txBody>
        </p:sp>
      </p:grpSp>
    </p:spTree>
    <p:extLst>
      <p:ext uri="{BB962C8B-B14F-4D97-AF65-F5344CB8AC3E}">
        <p14:creationId xmlns:p14="http://schemas.microsoft.com/office/powerpoint/2010/main" val="426900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25967" y="1057388"/>
            <a:ext cx="11540067" cy="5453140"/>
          </a:xfrm>
        </p:spPr>
        <p:txBody>
          <a:bodyPr/>
          <a:lstStyle/>
          <a:p>
            <a:r>
              <a:rPr lang="en-US" altLang="zh-CN" dirty="0"/>
              <a:t>Comparing with state-of-the-arts</a:t>
            </a:r>
          </a:p>
          <a:p>
            <a:pPr lvl="1"/>
            <a:r>
              <a:rPr lang="en-US" altLang="zh-CN" b="1" dirty="0"/>
              <a:t>Vroom</a:t>
            </a:r>
            <a:r>
              <a:rPr lang="en-US" altLang="zh-CN" dirty="0"/>
              <a:t> [SIGCOMM’17]: Server-aided dependency resolution</a:t>
            </a:r>
          </a:p>
          <a:p>
            <a:pPr lvl="1"/>
            <a:r>
              <a:rPr lang="en-US" altLang="zh-CN" b="1" dirty="0"/>
              <a:t>Fawkes</a:t>
            </a:r>
            <a:r>
              <a:rPr lang="en-US" altLang="zh-CN" dirty="0"/>
              <a:t> [NSDI’20]: Static template caching</a:t>
            </a:r>
          </a:p>
          <a:p>
            <a:r>
              <a:rPr lang="en-US" altLang="zh-CN" dirty="0"/>
              <a:t>Testbed</a:t>
            </a:r>
          </a:p>
          <a:p>
            <a:pPr lvl="1"/>
            <a:r>
              <a:rPr lang="en-US" altLang="zh-CN" dirty="0"/>
              <a:t>Landing pages of random 300 sites in the Alexa top 1,000 list</a:t>
            </a:r>
          </a:p>
          <a:p>
            <a:pPr lvl="1"/>
            <a:r>
              <a:rPr lang="en-US" altLang="zh-CN" b="1" dirty="0"/>
              <a:t>Network</a:t>
            </a:r>
            <a:r>
              <a:rPr lang="en-US" altLang="zh-CN" dirty="0"/>
              <a:t>: {1, 10, 100} Mbps, {10, 25, 50, 75} </a:t>
            </a:r>
            <a:r>
              <a:rPr lang="en-US" altLang="zh-CN" dirty="0" err="1"/>
              <a:t>ms</a:t>
            </a:r>
            <a:r>
              <a:rPr lang="en-US" altLang="zh-CN" dirty="0"/>
              <a:t> latency</a:t>
            </a:r>
          </a:p>
          <a:p>
            <a:pPr lvl="1"/>
            <a:r>
              <a:rPr lang="en-US" altLang="zh-CN" b="1" dirty="0"/>
              <a:t>Browser</a:t>
            </a:r>
            <a:r>
              <a:rPr lang="en-US" altLang="zh-CN" dirty="0"/>
              <a:t>: Cold cache, warm cache</a:t>
            </a:r>
          </a:p>
          <a:p>
            <a:pPr lvl="1"/>
            <a:r>
              <a:rPr lang="en-US" altLang="zh-CN" b="1" dirty="0"/>
              <a:t>Device</a:t>
            </a:r>
            <a:r>
              <a:rPr lang="en-US" altLang="zh-CN" dirty="0"/>
              <a:t>: PC, mobile phone</a:t>
            </a:r>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27</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4. </a:t>
            </a:r>
            <a:r>
              <a:rPr lang="en-US" altLang="zh-CN"/>
              <a:t>Evaluation</a:t>
            </a:r>
            <a:endParaRPr lang="zh-CN" altLang="en-US" dirty="0"/>
          </a:p>
        </p:txBody>
      </p:sp>
    </p:spTree>
    <p:extLst>
      <p:ext uri="{BB962C8B-B14F-4D97-AF65-F5344CB8AC3E}">
        <p14:creationId xmlns:p14="http://schemas.microsoft.com/office/powerpoint/2010/main" val="1355307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25967" y="1057388"/>
            <a:ext cx="11540067" cy="5453140"/>
          </a:xfrm>
        </p:spPr>
        <p:txBody>
          <a:bodyPr/>
          <a:lstStyle/>
          <a:p>
            <a:r>
              <a:rPr lang="en-US" altLang="zh-CN" dirty="0"/>
              <a:t>Major results</a:t>
            </a:r>
          </a:p>
          <a:p>
            <a:pPr lvl="1"/>
            <a:r>
              <a:rPr lang="en-US" altLang="zh-CN" dirty="0"/>
              <a:t>Cold cache: Improve SI by more than 30%</a:t>
            </a:r>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28</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4. </a:t>
            </a:r>
            <a:r>
              <a:rPr lang="en-US" altLang="zh-CN"/>
              <a:t>Evaluation</a:t>
            </a:r>
            <a:endParaRPr lang="zh-CN" altLang="en-US" dirty="0"/>
          </a:p>
        </p:txBody>
      </p:sp>
      <p:pic>
        <p:nvPicPr>
          <p:cNvPr id="6" name="图片 5">
            <a:extLst>
              <a:ext uri="{FF2B5EF4-FFF2-40B4-BE49-F238E27FC236}">
                <a16:creationId xmlns:a16="http://schemas.microsoft.com/office/drawing/2014/main" id="{9D952744-7ED6-41DC-A6CE-AE9560248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8211" y="2434857"/>
            <a:ext cx="3522369" cy="2642783"/>
          </a:xfrm>
          <a:prstGeom prst="rect">
            <a:avLst/>
          </a:prstGeom>
        </p:spPr>
      </p:pic>
      <p:pic>
        <p:nvPicPr>
          <p:cNvPr id="8" name="图片 7">
            <a:extLst>
              <a:ext uri="{FF2B5EF4-FFF2-40B4-BE49-F238E27FC236}">
                <a16:creationId xmlns:a16="http://schemas.microsoft.com/office/drawing/2014/main" id="{8CFBDD27-0A27-40C3-994B-9513BD59F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474" y="2434857"/>
            <a:ext cx="3522369" cy="2642783"/>
          </a:xfrm>
          <a:prstGeom prst="rect">
            <a:avLst/>
          </a:prstGeom>
        </p:spPr>
      </p:pic>
      <p:pic>
        <p:nvPicPr>
          <p:cNvPr id="10" name="图片 9">
            <a:extLst>
              <a:ext uri="{FF2B5EF4-FFF2-40B4-BE49-F238E27FC236}">
                <a16:creationId xmlns:a16="http://schemas.microsoft.com/office/drawing/2014/main" id="{88F2480A-B955-4EBF-AAE8-60C58BB1CC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5843" y="2434856"/>
            <a:ext cx="3522369" cy="2642783"/>
          </a:xfrm>
          <a:prstGeom prst="rect">
            <a:avLst/>
          </a:prstGeom>
        </p:spPr>
      </p:pic>
      <p:sp>
        <p:nvSpPr>
          <p:cNvPr id="14" name="文本框 13">
            <a:extLst>
              <a:ext uri="{FF2B5EF4-FFF2-40B4-BE49-F238E27FC236}">
                <a16:creationId xmlns:a16="http://schemas.microsoft.com/office/drawing/2014/main" id="{C940F301-38D7-44D9-A543-B95E514B34A2}"/>
              </a:ext>
            </a:extLst>
          </p:cNvPr>
          <p:cNvSpPr txBox="1"/>
          <p:nvPr/>
        </p:nvSpPr>
        <p:spPr>
          <a:xfrm>
            <a:off x="923731" y="5372206"/>
            <a:ext cx="3652113" cy="369332"/>
          </a:xfrm>
          <a:prstGeom prst="rect">
            <a:avLst/>
          </a:prstGeom>
          <a:noFill/>
        </p:spPr>
        <p:txBody>
          <a:bodyPr wrap="square">
            <a:spAutoFit/>
          </a:bodyPr>
          <a:lstStyle/>
          <a:p>
            <a:pPr algn="ctr"/>
            <a:r>
              <a:rPr lang="en-US" altLang="zh-CN" b="1" dirty="0"/>
              <a:t>10</a:t>
            </a:r>
            <a:r>
              <a:rPr lang="en-US" altLang="zh-CN" dirty="0"/>
              <a:t> Mbps, </a:t>
            </a:r>
            <a:r>
              <a:rPr lang="en-US" altLang="zh-CN" b="1" dirty="0"/>
              <a:t>25</a:t>
            </a:r>
            <a:r>
              <a:rPr lang="en-US" altLang="zh-CN" dirty="0"/>
              <a:t> </a:t>
            </a:r>
            <a:r>
              <a:rPr lang="en-US" altLang="zh-CN" dirty="0" err="1"/>
              <a:t>ms</a:t>
            </a:r>
            <a:r>
              <a:rPr lang="en-US" altLang="zh-CN" dirty="0"/>
              <a:t> latency, </a:t>
            </a:r>
            <a:r>
              <a:rPr lang="en-US" altLang="zh-CN" b="1" dirty="0"/>
              <a:t>2.4</a:t>
            </a:r>
            <a:r>
              <a:rPr lang="en-US" altLang="zh-CN" dirty="0"/>
              <a:t> GHz</a:t>
            </a:r>
            <a:endParaRPr lang="zh-CN" altLang="en-US" dirty="0"/>
          </a:p>
        </p:txBody>
      </p:sp>
      <p:sp>
        <p:nvSpPr>
          <p:cNvPr id="15" name="文本框 14">
            <a:extLst>
              <a:ext uri="{FF2B5EF4-FFF2-40B4-BE49-F238E27FC236}">
                <a16:creationId xmlns:a16="http://schemas.microsoft.com/office/drawing/2014/main" id="{DCEED421-C3A0-4A96-929B-E44C7680C1FD}"/>
              </a:ext>
            </a:extLst>
          </p:cNvPr>
          <p:cNvSpPr txBox="1"/>
          <p:nvPr/>
        </p:nvSpPr>
        <p:spPr>
          <a:xfrm>
            <a:off x="4510970" y="5372205"/>
            <a:ext cx="3652113" cy="369332"/>
          </a:xfrm>
          <a:prstGeom prst="rect">
            <a:avLst/>
          </a:prstGeom>
          <a:noFill/>
        </p:spPr>
        <p:txBody>
          <a:bodyPr wrap="square">
            <a:spAutoFit/>
          </a:bodyPr>
          <a:lstStyle/>
          <a:p>
            <a:pPr algn="ctr"/>
            <a:r>
              <a:rPr lang="en-US" altLang="zh-CN" b="1" dirty="0"/>
              <a:t>100</a:t>
            </a:r>
            <a:r>
              <a:rPr lang="en-US" altLang="zh-CN" dirty="0"/>
              <a:t> Mbps, </a:t>
            </a:r>
            <a:r>
              <a:rPr lang="en-US" altLang="zh-CN" b="1" dirty="0"/>
              <a:t>25</a:t>
            </a:r>
            <a:r>
              <a:rPr lang="en-US" altLang="zh-CN" dirty="0"/>
              <a:t> </a:t>
            </a:r>
            <a:r>
              <a:rPr lang="en-US" altLang="zh-CN" dirty="0" err="1"/>
              <a:t>ms</a:t>
            </a:r>
            <a:r>
              <a:rPr lang="en-US" altLang="zh-CN" dirty="0"/>
              <a:t> latency, </a:t>
            </a:r>
            <a:r>
              <a:rPr lang="en-US" altLang="zh-CN" b="1" dirty="0"/>
              <a:t>2.4</a:t>
            </a:r>
            <a:r>
              <a:rPr lang="en-US" altLang="zh-CN" dirty="0"/>
              <a:t> GHz</a:t>
            </a:r>
            <a:endParaRPr lang="zh-CN" altLang="en-US" dirty="0"/>
          </a:p>
        </p:txBody>
      </p:sp>
      <p:sp>
        <p:nvSpPr>
          <p:cNvPr id="16" name="文本框 15">
            <a:extLst>
              <a:ext uri="{FF2B5EF4-FFF2-40B4-BE49-F238E27FC236}">
                <a16:creationId xmlns:a16="http://schemas.microsoft.com/office/drawing/2014/main" id="{FD68D9EB-0BAD-4EAE-B80C-368D0F0C6229}"/>
              </a:ext>
            </a:extLst>
          </p:cNvPr>
          <p:cNvSpPr txBox="1"/>
          <p:nvPr/>
        </p:nvSpPr>
        <p:spPr>
          <a:xfrm>
            <a:off x="8033338" y="5372205"/>
            <a:ext cx="3652113" cy="369332"/>
          </a:xfrm>
          <a:prstGeom prst="rect">
            <a:avLst/>
          </a:prstGeom>
          <a:noFill/>
        </p:spPr>
        <p:txBody>
          <a:bodyPr wrap="square">
            <a:spAutoFit/>
          </a:bodyPr>
          <a:lstStyle/>
          <a:p>
            <a:pPr algn="ctr"/>
            <a:r>
              <a:rPr lang="en-US" altLang="zh-CN" b="1" dirty="0"/>
              <a:t>100</a:t>
            </a:r>
            <a:r>
              <a:rPr lang="en-US" altLang="zh-CN" dirty="0"/>
              <a:t> Mbps, </a:t>
            </a:r>
            <a:r>
              <a:rPr lang="en-US" altLang="zh-CN" b="1" dirty="0"/>
              <a:t>25</a:t>
            </a:r>
            <a:r>
              <a:rPr lang="en-US" altLang="zh-CN" dirty="0"/>
              <a:t> </a:t>
            </a:r>
            <a:r>
              <a:rPr lang="en-US" altLang="zh-CN" dirty="0" err="1"/>
              <a:t>ms</a:t>
            </a:r>
            <a:r>
              <a:rPr lang="en-US" altLang="zh-CN" dirty="0"/>
              <a:t> latency, </a:t>
            </a:r>
            <a:r>
              <a:rPr lang="en-US" altLang="zh-CN" b="1" dirty="0"/>
              <a:t>1.9</a:t>
            </a:r>
            <a:r>
              <a:rPr lang="en-US" altLang="zh-CN" dirty="0"/>
              <a:t> GHz</a:t>
            </a:r>
            <a:endParaRPr lang="zh-CN" altLang="en-US" dirty="0"/>
          </a:p>
        </p:txBody>
      </p:sp>
      <p:sp>
        <p:nvSpPr>
          <p:cNvPr id="17" name="文本框 16">
            <a:extLst>
              <a:ext uri="{FF2B5EF4-FFF2-40B4-BE49-F238E27FC236}">
                <a16:creationId xmlns:a16="http://schemas.microsoft.com/office/drawing/2014/main" id="{879EBCAF-3EF5-4E01-9AC6-10E794B3ECBE}"/>
              </a:ext>
            </a:extLst>
          </p:cNvPr>
          <p:cNvSpPr txBox="1"/>
          <p:nvPr/>
        </p:nvSpPr>
        <p:spPr>
          <a:xfrm>
            <a:off x="1427074" y="5848889"/>
            <a:ext cx="9926726" cy="400110"/>
          </a:xfrm>
          <a:prstGeom prst="rect">
            <a:avLst/>
          </a:prstGeom>
          <a:noFill/>
        </p:spPr>
        <p:txBody>
          <a:bodyPr wrap="square">
            <a:spAutoFit/>
          </a:bodyPr>
          <a:lstStyle/>
          <a:p>
            <a:r>
              <a:rPr lang="en-US" altLang="zh-CN" sz="2000" i="1" dirty="0">
                <a:solidFill>
                  <a:srgbClr val="0070C0"/>
                </a:solidFill>
              </a:rPr>
              <a:t>It is important to schedule object loading when network/computation resources are limited!</a:t>
            </a:r>
            <a:endParaRPr lang="zh-CN" altLang="en-US" sz="2000" i="1" dirty="0">
              <a:solidFill>
                <a:srgbClr val="0070C0"/>
              </a:solidFill>
            </a:endParaRPr>
          </a:p>
        </p:txBody>
      </p:sp>
    </p:spTree>
    <p:extLst>
      <p:ext uri="{BB962C8B-B14F-4D97-AF65-F5344CB8AC3E}">
        <p14:creationId xmlns:p14="http://schemas.microsoft.com/office/powerpoint/2010/main" val="172680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25967" y="1057388"/>
            <a:ext cx="11540067" cy="5453140"/>
          </a:xfrm>
        </p:spPr>
        <p:txBody>
          <a:bodyPr/>
          <a:lstStyle/>
          <a:p>
            <a:r>
              <a:rPr lang="en-US" altLang="zh-CN" dirty="0"/>
              <a:t>Major results</a:t>
            </a:r>
          </a:p>
          <a:p>
            <a:pPr lvl="1"/>
            <a:r>
              <a:rPr lang="en-US" altLang="zh-CN" dirty="0"/>
              <a:t>Warm cache</a:t>
            </a:r>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29</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4. </a:t>
            </a:r>
            <a:r>
              <a:rPr lang="en-US" altLang="zh-CN"/>
              <a:t>Evaluation</a:t>
            </a:r>
            <a:endParaRPr lang="zh-CN" altLang="en-US" dirty="0"/>
          </a:p>
        </p:txBody>
      </p:sp>
      <p:pic>
        <p:nvPicPr>
          <p:cNvPr id="11" name="图片 10">
            <a:extLst>
              <a:ext uri="{FF2B5EF4-FFF2-40B4-BE49-F238E27FC236}">
                <a16:creationId xmlns:a16="http://schemas.microsoft.com/office/drawing/2014/main" id="{54B1AFB6-4DCE-4419-A3C7-329F18842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087" y="2283865"/>
            <a:ext cx="4186130" cy="3140793"/>
          </a:xfrm>
          <a:prstGeom prst="rect">
            <a:avLst/>
          </a:prstGeom>
        </p:spPr>
      </p:pic>
      <p:sp>
        <p:nvSpPr>
          <p:cNvPr id="17" name="文本框 16">
            <a:extLst>
              <a:ext uri="{FF2B5EF4-FFF2-40B4-BE49-F238E27FC236}">
                <a16:creationId xmlns:a16="http://schemas.microsoft.com/office/drawing/2014/main" id="{F2D95D52-D5A9-4AFB-B8B5-A94EAB0A5186}"/>
              </a:ext>
            </a:extLst>
          </p:cNvPr>
          <p:cNvSpPr txBox="1"/>
          <p:nvPr/>
        </p:nvSpPr>
        <p:spPr>
          <a:xfrm>
            <a:off x="5263623" y="3398787"/>
            <a:ext cx="6496004" cy="830997"/>
          </a:xfrm>
          <a:prstGeom prst="rect">
            <a:avLst/>
          </a:prstGeom>
          <a:noFill/>
        </p:spPr>
        <p:txBody>
          <a:bodyPr wrap="square">
            <a:spAutoFit/>
          </a:bodyPr>
          <a:lstStyle/>
          <a:p>
            <a:r>
              <a:rPr lang="en-US" altLang="zh-CN" sz="2400" dirty="0" err="1"/>
              <a:t>SipLoader</a:t>
            </a:r>
            <a:r>
              <a:rPr lang="en-US" altLang="zh-CN" sz="2400" dirty="0"/>
              <a:t> schedules both network fetches and browser execution to achieve the (near-)optimal SI</a:t>
            </a:r>
            <a:endParaRPr lang="zh-CN" altLang="en-US" sz="2400" dirty="0"/>
          </a:p>
        </p:txBody>
      </p:sp>
      <p:sp>
        <p:nvSpPr>
          <p:cNvPr id="18" name="文本框 17">
            <a:extLst>
              <a:ext uri="{FF2B5EF4-FFF2-40B4-BE49-F238E27FC236}">
                <a16:creationId xmlns:a16="http://schemas.microsoft.com/office/drawing/2014/main" id="{E991F9FF-EE85-4502-B88E-4ABD80FBDE1A}"/>
              </a:ext>
            </a:extLst>
          </p:cNvPr>
          <p:cNvSpPr txBox="1"/>
          <p:nvPr/>
        </p:nvSpPr>
        <p:spPr>
          <a:xfrm>
            <a:off x="325966" y="5597350"/>
            <a:ext cx="3001060" cy="369332"/>
          </a:xfrm>
          <a:prstGeom prst="rect">
            <a:avLst/>
          </a:prstGeom>
          <a:noFill/>
        </p:spPr>
        <p:txBody>
          <a:bodyPr wrap="square">
            <a:spAutoFit/>
          </a:bodyPr>
          <a:lstStyle/>
          <a:p>
            <a:r>
              <a:rPr lang="en-US" altLang="zh-CN" sz="1800" dirty="0">
                <a:solidFill>
                  <a:srgbClr val="FF0000"/>
                </a:solidFill>
              </a:rPr>
              <a:t>Browser execution bottleneck </a:t>
            </a:r>
            <a:endParaRPr lang="zh-CN" altLang="en-US" dirty="0">
              <a:solidFill>
                <a:srgbClr val="FF0000"/>
              </a:solidFill>
            </a:endParaRPr>
          </a:p>
        </p:txBody>
      </p:sp>
      <p:sp>
        <p:nvSpPr>
          <p:cNvPr id="19" name="文本框 18">
            <a:extLst>
              <a:ext uri="{FF2B5EF4-FFF2-40B4-BE49-F238E27FC236}">
                <a16:creationId xmlns:a16="http://schemas.microsoft.com/office/drawing/2014/main" id="{8870CB43-2D51-4E55-B733-1AE487FC55B7}"/>
              </a:ext>
            </a:extLst>
          </p:cNvPr>
          <p:cNvSpPr txBox="1"/>
          <p:nvPr/>
        </p:nvSpPr>
        <p:spPr>
          <a:xfrm>
            <a:off x="3786863" y="5595789"/>
            <a:ext cx="3885391" cy="369332"/>
          </a:xfrm>
          <a:prstGeom prst="rect">
            <a:avLst/>
          </a:prstGeom>
          <a:noFill/>
        </p:spPr>
        <p:txBody>
          <a:bodyPr wrap="square">
            <a:spAutoFit/>
          </a:bodyPr>
          <a:lstStyle/>
          <a:p>
            <a:r>
              <a:rPr lang="en-US" altLang="zh-CN" sz="1800" dirty="0">
                <a:solidFill>
                  <a:srgbClr val="FF0000"/>
                </a:solidFill>
              </a:rPr>
              <a:t>Network/browser execution bottleneck </a:t>
            </a:r>
            <a:endParaRPr lang="zh-CN" altLang="en-US" dirty="0">
              <a:solidFill>
                <a:srgbClr val="FF0000"/>
              </a:solidFill>
            </a:endParaRPr>
          </a:p>
        </p:txBody>
      </p:sp>
      <p:sp>
        <p:nvSpPr>
          <p:cNvPr id="20" name="椭圆 19">
            <a:extLst>
              <a:ext uri="{FF2B5EF4-FFF2-40B4-BE49-F238E27FC236}">
                <a16:creationId xmlns:a16="http://schemas.microsoft.com/office/drawing/2014/main" id="{2CBA7470-CCB1-45D0-8E7A-36D70E959991}"/>
              </a:ext>
            </a:extLst>
          </p:cNvPr>
          <p:cNvSpPr/>
          <p:nvPr/>
        </p:nvSpPr>
        <p:spPr>
          <a:xfrm>
            <a:off x="1197295" y="5014667"/>
            <a:ext cx="1582481" cy="5154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箭头连接符 20">
            <a:extLst>
              <a:ext uri="{FF2B5EF4-FFF2-40B4-BE49-F238E27FC236}">
                <a16:creationId xmlns:a16="http://schemas.microsoft.com/office/drawing/2014/main" id="{803E9BAB-DA7B-4A16-AF7B-8B376718CC8A}"/>
              </a:ext>
            </a:extLst>
          </p:cNvPr>
          <p:cNvCxnSpPr>
            <a:cxnSpLocks/>
          </p:cNvCxnSpPr>
          <p:nvPr/>
        </p:nvCxnSpPr>
        <p:spPr>
          <a:xfrm flipH="1">
            <a:off x="1111910" y="5410940"/>
            <a:ext cx="488993" cy="2663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椭圆 21">
            <a:extLst>
              <a:ext uri="{FF2B5EF4-FFF2-40B4-BE49-F238E27FC236}">
                <a16:creationId xmlns:a16="http://schemas.microsoft.com/office/drawing/2014/main" id="{671DB4E3-45AC-4FE7-8E13-CC395CCB8461}"/>
              </a:ext>
            </a:extLst>
          </p:cNvPr>
          <p:cNvSpPr/>
          <p:nvPr/>
        </p:nvSpPr>
        <p:spPr>
          <a:xfrm>
            <a:off x="3621025" y="5069347"/>
            <a:ext cx="1274438" cy="460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22">
            <a:extLst>
              <a:ext uri="{FF2B5EF4-FFF2-40B4-BE49-F238E27FC236}">
                <a16:creationId xmlns:a16="http://schemas.microsoft.com/office/drawing/2014/main" id="{DC28977A-2244-45AA-98CC-BD6A5F3FFA0A}"/>
              </a:ext>
            </a:extLst>
          </p:cNvPr>
          <p:cNvCxnSpPr>
            <a:cxnSpLocks/>
          </p:cNvCxnSpPr>
          <p:nvPr/>
        </p:nvCxnSpPr>
        <p:spPr>
          <a:xfrm>
            <a:off x="4754880" y="5344706"/>
            <a:ext cx="731414" cy="2663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918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a:extLst>
              <a:ext uri="{FF2B5EF4-FFF2-40B4-BE49-F238E27FC236}">
                <a16:creationId xmlns:a16="http://schemas.microsoft.com/office/drawing/2014/main" id="{ECB3DEB1-22B3-46FA-BCCB-AD31A4E72420}"/>
              </a:ext>
            </a:extLst>
          </p:cNvPr>
          <p:cNvSpPr>
            <a:spLocks noGrp="1"/>
          </p:cNvSpPr>
          <p:nvPr>
            <p:ph idx="1"/>
          </p:nvPr>
        </p:nvSpPr>
        <p:spPr/>
        <p:txBody>
          <a:bodyPr/>
          <a:lstStyle/>
          <a:p>
            <a:r>
              <a:rPr lang="en-US" altLang="zh-CN" dirty="0"/>
              <a:t>Web page load performance is important</a:t>
            </a:r>
          </a:p>
          <a:p>
            <a:pPr marL="539750" lvl="1" indent="0">
              <a:buNone/>
            </a:pPr>
            <a:endParaRPr lang="en-US" altLang="zh-CN" dirty="0"/>
          </a:p>
        </p:txBody>
      </p:sp>
      <p:sp>
        <p:nvSpPr>
          <p:cNvPr id="3" name="灯片编号占位符 2">
            <a:extLst>
              <a:ext uri="{FF2B5EF4-FFF2-40B4-BE49-F238E27FC236}">
                <a16:creationId xmlns:a16="http://schemas.microsoft.com/office/drawing/2014/main" id="{D1BDD0A6-B488-4E79-B8D3-1AD703EDC9E3}"/>
              </a:ext>
            </a:extLst>
          </p:cNvPr>
          <p:cNvSpPr>
            <a:spLocks noGrp="1"/>
          </p:cNvSpPr>
          <p:nvPr>
            <p:ph type="sldNum" sz="quarter" idx="12"/>
          </p:nvPr>
        </p:nvSpPr>
        <p:spPr/>
        <p:txBody>
          <a:bodyPr/>
          <a:lstStyle/>
          <a:p>
            <a:fld id="{84BCC322-D5A9-47A8-A5BE-5D9C2195FFDA}" type="slidenum">
              <a:rPr lang="zh-CN" altLang="en-US" smtClean="0"/>
              <a:pPr/>
              <a:t>3</a:t>
            </a:fld>
            <a:endParaRPr lang="zh-CN" altLang="en-US" dirty="0"/>
          </a:p>
        </p:txBody>
      </p:sp>
      <p:sp>
        <p:nvSpPr>
          <p:cNvPr id="5" name="标题 4">
            <a:extLst>
              <a:ext uri="{FF2B5EF4-FFF2-40B4-BE49-F238E27FC236}">
                <a16:creationId xmlns:a16="http://schemas.microsoft.com/office/drawing/2014/main" id="{699508DF-DABB-4F46-BDCC-11932DFAACD6}"/>
              </a:ext>
            </a:extLst>
          </p:cNvPr>
          <p:cNvSpPr>
            <a:spLocks noGrp="1"/>
          </p:cNvSpPr>
          <p:nvPr>
            <p:ph type="title"/>
          </p:nvPr>
        </p:nvSpPr>
        <p:spPr/>
        <p:txBody>
          <a:bodyPr/>
          <a:lstStyle/>
          <a:p>
            <a:r>
              <a:rPr lang="en-US" altLang="zh-CN" dirty="0"/>
              <a:t>1. Background</a:t>
            </a:r>
            <a:endParaRPr lang="zh-CN" altLang="en-US" dirty="0"/>
          </a:p>
        </p:txBody>
      </p:sp>
      <p:pic>
        <p:nvPicPr>
          <p:cNvPr id="7" name="图片 6">
            <a:extLst>
              <a:ext uri="{FF2B5EF4-FFF2-40B4-BE49-F238E27FC236}">
                <a16:creationId xmlns:a16="http://schemas.microsoft.com/office/drawing/2014/main" id="{5EBA468B-2A48-4663-9C49-9CE5D4C96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778" y="1986850"/>
            <a:ext cx="4416755" cy="2111388"/>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A9E80485-D460-48A2-B82D-2A396736C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1244" y="3856234"/>
            <a:ext cx="4467150" cy="1762863"/>
          </a:xfrm>
          <a:prstGeom prst="rect">
            <a:avLst/>
          </a:prstGeom>
          <a:effectLst>
            <a:outerShdw blurRad="63500" sx="102000" sy="102000" algn="ctr" rotWithShape="0">
              <a:prstClr val="black">
                <a:alpha val="40000"/>
              </a:prstClr>
            </a:outerShdw>
          </a:effectLst>
        </p:spPr>
      </p:pic>
      <p:pic>
        <p:nvPicPr>
          <p:cNvPr id="9" name="图片 8">
            <a:extLst>
              <a:ext uri="{FF2B5EF4-FFF2-40B4-BE49-F238E27FC236}">
                <a16:creationId xmlns:a16="http://schemas.microsoft.com/office/drawing/2014/main" id="{334568A1-659E-4F73-9670-16793C6ECC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4554" y="2127216"/>
            <a:ext cx="4467150" cy="211138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6786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25967" y="1057388"/>
            <a:ext cx="11540067" cy="5453140"/>
          </a:xfrm>
        </p:spPr>
        <p:txBody>
          <a:bodyPr/>
          <a:lstStyle/>
          <a:p>
            <a:r>
              <a:rPr lang="en-US" altLang="zh-CN" dirty="0"/>
              <a:t>Beyond SI</a:t>
            </a:r>
          </a:p>
          <a:p>
            <a:pPr lvl="1"/>
            <a:r>
              <a:rPr lang="en-US" altLang="zh-CN" dirty="0" err="1"/>
              <a:t>SipLoader</a:t>
            </a:r>
            <a:r>
              <a:rPr lang="en-US" altLang="zh-CN" dirty="0"/>
              <a:t> also improves other metrics</a:t>
            </a:r>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30</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4. </a:t>
            </a:r>
            <a:r>
              <a:rPr lang="en-US" altLang="zh-CN"/>
              <a:t>Evaluation</a:t>
            </a:r>
            <a:endParaRPr lang="zh-CN" altLang="en-US" dirty="0"/>
          </a:p>
        </p:txBody>
      </p:sp>
      <p:pic>
        <p:nvPicPr>
          <p:cNvPr id="6" name="图片 5">
            <a:extLst>
              <a:ext uri="{FF2B5EF4-FFF2-40B4-BE49-F238E27FC236}">
                <a16:creationId xmlns:a16="http://schemas.microsoft.com/office/drawing/2014/main" id="{F1C64A84-57CC-4C1F-8BAF-6C5A92A13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629" y="2462079"/>
            <a:ext cx="4073408" cy="3056218"/>
          </a:xfrm>
          <a:prstGeom prst="rect">
            <a:avLst/>
          </a:prstGeom>
        </p:spPr>
      </p:pic>
      <p:pic>
        <p:nvPicPr>
          <p:cNvPr id="8" name="图片 7">
            <a:extLst>
              <a:ext uri="{FF2B5EF4-FFF2-40B4-BE49-F238E27FC236}">
                <a16:creationId xmlns:a16="http://schemas.microsoft.com/office/drawing/2014/main" id="{75F8EE5D-5D66-4F9C-B4C9-40907DEAA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405" y="2462079"/>
            <a:ext cx="4073408" cy="3056218"/>
          </a:xfrm>
          <a:prstGeom prst="rect">
            <a:avLst/>
          </a:prstGeom>
        </p:spPr>
      </p:pic>
      <p:sp>
        <p:nvSpPr>
          <p:cNvPr id="24" name="文本框 23">
            <a:extLst>
              <a:ext uri="{FF2B5EF4-FFF2-40B4-BE49-F238E27FC236}">
                <a16:creationId xmlns:a16="http://schemas.microsoft.com/office/drawing/2014/main" id="{523B4698-CC9C-407B-A5BA-2566BC75F519}"/>
              </a:ext>
            </a:extLst>
          </p:cNvPr>
          <p:cNvSpPr txBox="1"/>
          <p:nvPr/>
        </p:nvSpPr>
        <p:spPr>
          <a:xfrm>
            <a:off x="1501376" y="5600557"/>
            <a:ext cx="4707467" cy="400110"/>
          </a:xfrm>
          <a:prstGeom prst="rect">
            <a:avLst/>
          </a:prstGeom>
          <a:noFill/>
        </p:spPr>
        <p:txBody>
          <a:bodyPr wrap="square">
            <a:spAutoFit/>
          </a:bodyPr>
          <a:lstStyle/>
          <a:p>
            <a:pPr algn="ctr"/>
            <a:r>
              <a:rPr lang="en-US" altLang="zh-CN" sz="2000" i="1" dirty="0">
                <a:solidFill>
                  <a:srgbClr val="0070C0"/>
                </a:solidFill>
              </a:rPr>
              <a:t>Dependency graph is generated in advance</a:t>
            </a:r>
            <a:endParaRPr lang="zh-CN" altLang="en-US" sz="2000" i="1" dirty="0">
              <a:solidFill>
                <a:srgbClr val="0070C0"/>
              </a:solidFill>
            </a:endParaRPr>
          </a:p>
        </p:txBody>
      </p:sp>
      <p:sp>
        <p:nvSpPr>
          <p:cNvPr id="25" name="文本框 24">
            <a:extLst>
              <a:ext uri="{FF2B5EF4-FFF2-40B4-BE49-F238E27FC236}">
                <a16:creationId xmlns:a16="http://schemas.microsoft.com/office/drawing/2014/main" id="{D9BA7818-680F-429D-AC4B-7836AF324544}"/>
              </a:ext>
            </a:extLst>
          </p:cNvPr>
          <p:cNvSpPr txBox="1"/>
          <p:nvPr/>
        </p:nvSpPr>
        <p:spPr>
          <a:xfrm>
            <a:off x="6906707" y="5600557"/>
            <a:ext cx="4118718" cy="400110"/>
          </a:xfrm>
          <a:prstGeom prst="rect">
            <a:avLst/>
          </a:prstGeom>
          <a:noFill/>
        </p:spPr>
        <p:txBody>
          <a:bodyPr wrap="square">
            <a:spAutoFit/>
          </a:bodyPr>
          <a:lstStyle/>
          <a:p>
            <a:pPr algn="ctr"/>
            <a:r>
              <a:rPr lang="en-US" altLang="zh-CN" sz="2000" i="1" dirty="0">
                <a:solidFill>
                  <a:srgbClr val="0070C0"/>
                </a:solidFill>
              </a:rPr>
              <a:t>Crucial elements have higher priorities</a:t>
            </a:r>
            <a:endParaRPr lang="zh-CN" altLang="en-US" sz="2000" i="1" dirty="0">
              <a:solidFill>
                <a:srgbClr val="0070C0"/>
              </a:solidFill>
            </a:endParaRPr>
          </a:p>
        </p:txBody>
      </p:sp>
    </p:spTree>
    <p:extLst>
      <p:ext uri="{BB962C8B-B14F-4D97-AF65-F5344CB8AC3E}">
        <p14:creationId xmlns:p14="http://schemas.microsoft.com/office/powerpoint/2010/main" val="1735857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9C2CBC-5F71-4088-B6DC-C8A5575575D7}"/>
              </a:ext>
            </a:extLst>
          </p:cNvPr>
          <p:cNvSpPr>
            <a:spLocks noGrp="1"/>
          </p:cNvSpPr>
          <p:nvPr>
            <p:ph idx="1"/>
          </p:nvPr>
        </p:nvSpPr>
        <p:spPr>
          <a:xfrm>
            <a:off x="325967" y="1244414"/>
            <a:ext cx="11524657" cy="4601261"/>
          </a:xfrm>
        </p:spPr>
        <p:txBody>
          <a:bodyPr>
            <a:normAutofit/>
          </a:bodyPr>
          <a:lstStyle/>
          <a:p>
            <a:pPr>
              <a:lnSpc>
                <a:spcPct val="100000"/>
              </a:lnSpc>
              <a:buFont typeface="Wingdings" panose="05000000000000000000" pitchFamily="2" charset="2"/>
              <a:buChar char="n"/>
            </a:pPr>
            <a:r>
              <a:rPr lang="en-US" altLang="zh-CN" sz="2800" b="0" dirty="0"/>
              <a:t>We uncover the key challenge of using advanced web page performance metrics (such as Speed Index) to guide page loading – the uncertainties during page loading make it impossible to obtain the optimal scheduling in advance or in one shot.</a:t>
            </a:r>
          </a:p>
          <a:p>
            <a:pPr>
              <a:lnSpc>
                <a:spcPct val="100000"/>
              </a:lnSpc>
              <a:buFont typeface="Wingdings" panose="05000000000000000000" pitchFamily="2" charset="2"/>
              <a:buChar char="n"/>
            </a:pPr>
            <a:r>
              <a:rPr lang="en-US" altLang="zh-CN" sz="2800" b="0" dirty="0"/>
              <a:t>We present </a:t>
            </a:r>
            <a:r>
              <a:rPr lang="en-US" altLang="zh-CN" sz="2800" b="0" dirty="0" err="1"/>
              <a:t>SipLoader</a:t>
            </a:r>
            <a:r>
              <a:rPr lang="en-US" altLang="zh-CN" sz="2800" b="0" dirty="0"/>
              <a:t>, an SI-oriented page load scheduler that leverages the</a:t>
            </a:r>
            <a:r>
              <a:rPr lang="en-US" altLang="zh-CN" sz="2800" dirty="0"/>
              <a:t> cumulative reactive scheduling </a:t>
            </a:r>
            <a:r>
              <a:rPr lang="en-US" altLang="zh-CN" sz="2800" b="0" dirty="0"/>
              <a:t>framework. It does not deal with uncertainties in advance, but repairs the baseline scheduling when uncertainties actually occur. </a:t>
            </a:r>
            <a:r>
              <a:rPr lang="en-US" altLang="zh-CN" sz="2800" b="0" dirty="0" err="1"/>
              <a:t>SipLoader</a:t>
            </a:r>
            <a:r>
              <a:rPr lang="en-US" altLang="zh-CN" sz="2800" b="0" dirty="0"/>
              <a:t> improves the average SI by 33.6%.</a:t>
            </a:r>
          </a:p>
          <a:p>
            <a:pPr>
              <a:lnSpc>
                <a:spcPct val="100000"/>
              </a:lnSpc>
              <a:buFont typeface="Wingdings" panose="05000000000000000000" pitchFamily="2" charset="2"/>
              <a:buChar char="n"/>
            </a:pPr>
            <a:r>
              <a:rPr lang="en-US" altLang="zh-CN" sz="2800" b="0" dirty="0"/>
              <a:t>Source code and data are available at </a:t>
            </a:r>
            <a:r>
              <a:rPr lang="en-US" altLang="zh-CN" sz="2800" b="0" u="sng" dirty="0">
                <a:solidFill>
                  <a:srgbClr val="0070C0"/>
                </a:solidFill>
              </a:rPr>
              <a:t>https://siploader.github.io/</a:t>
            </a:r>
          </a:p>
        </p:txBody>
      </p:sp>
      <p:sp>
        <p:nvSpPr>
          <p:cNvPr id="3" name="灯片编号占位符 2">
            <a:extLst>
              <a:ext uri="{FF2B5EF4-FFF2-40B4-BE49-F238E27FC236}">
                <a16:creationId xmlns:a16="http://schemas.microsoft.com/office/drawing/2014/main" id="{B2402692-D752-4E0F-AB2C-6074C22537EE}"/>
              </a:ext>
            </a:extLst>
          </p:cNvPr>
          <p:cNvSpPr>
            <a:spLocks noGrp="1"/>
          </p:cNvSpPr>
          <p:nvPr>
            <p:ph type="sldNum" sz="quarter" idx="12"/>
          </p:nvPr>
        </p:nvSpPr>
        <p:spPr/>
        <p:txBody>
          <a:bodyPr/>
          <a:lstStyle/>
          <a:p>
            <a:fld id="{84BCC322-D5A9-47A8-A5BE-5D9C2195FFDA}" type="slidenum">
              <a:rPr lang="zh-CN" altLang="en-US" smtClean="0"/>
              <a:pPr/>
              <a:t>31</a:t>
            </a:fld>
            <a:endParaRPr lang="zh-CN" altLang="en-US" dirty="0"/>
          </a:p>
        </p:txBody>
      </p:sp>
      <p:sp>
        <p:nvSpPr>
          <p:cNvPr id="4" name="标题 3">
            <a:extLst>
              <a:ext uri="{FF2B5EF4-FFF2-40B4-BE49-F238E27FC236}">
                <a16:creationId xmlns:a16="http://schemas.microsoft.com/office/drawing/2014/main" id="{848085EE-7391-42B3-B135-1BBD6D00C37C}"/>
              </a:ext>
            </a:extLst>
          </p:cNvPr>
          <p:cNvSpPr>
            <a:spLocks noGrp="1"/>
          </p:cNvSpPr>
          <p:nvPr>
            <p:ph type="title"/>
          </p:nvPr>
        </p:nvSpPr>
        <p:spPr/>
        <p:txBody>
          <a:bodyPr/>
          <a:lstStyle/>
          <a:p>
            <a:r>
              <a:rPr lang="en-US" altLang="zh-CN" dirty="0"/>
              <a:t>5. Conclusion</a:t>
            </a:r>
            <a:endParaRPr lang="zh-CN" altLang="en-US" dirty="0"/>
          </a:p>
        </p:txBody>
      </p:sp>
      <p:sp>
        <p:nvSpPr>
          <p:cNvPr id="10" name="文本框 9">
            <a:extLst>
              <a:ext uri="{FF2B5EF4-FFF2-40B4-BE49-F238E27FC236}">
                <a16:creationId xmlns:a16="http://schemas.microsoft.com/office/drawing/2014/main" id="{1EA1EFE2-FBB6-4F8B-8E00-6852E89593E1}"/>
              </a:ext>
            </a:extLst>
          </p:cNvPr>
          <p:cNvSpPr txBox="1"/>
          <p:nvPr/>
        </p:nvSpPr>
        <p:spPr>
          <a:xfrm>
            <a:off x="9001049" y="5699540"/>
            <a:ext cx="1962302" cy="1077218"/>
          </a:xfrm>
          <a:prstGeom prst="rect">
            <a:avLst/>
          </a:prstGeom>
          <a:noFill/>
        </p:spPr>
        <p:txBody>
          <a:bodyPr wrap="square">
            <a:spAutoFit/>
          </a:bodyPr>
          <a:lstStyle/>
          <a:p>
            <a:pPr algn="ctr"/>
            <a:r>
              <a:rPr lang="en-US" altLang="zh-CN" sz="3200" b="1" dirty="0">
                <a:solidFill>
                  <a:srgbClr val="0070C0"/>
                </a:solidFill>
                <a:latin typeface="Calibri" panose="020F0502020204030204" pitchFamily="34" charset="0"/>
                <a:cs typeface="Calibri" panose="020F0502020204030204" pitchFamily="34" charset="0"/>
              </a:rPr>
              <a:t>Thanks!</a:t>
            </a:r>
          </a:p>
          <a:p>
            <a:pPr algn="ctr"/>
            <a:r>
              <a:rPr lang="en-US" altLang="zh-CN" sz="3200" b="1" dirty="0">
                <a:solidFill>
                  <a:srgbClr val="0070C0"/>
                </a:solidFill>
                <a:latin typeface="Calibri" panose="020F0502020204030204" pitchFamily="34" charset="0"/>
                <a:cs typeface="Calibri" panose="020F0502020204030204" pitchFamily="34" charset="0"/>
              </a:rPr>
              <a:t>Q &amp; A</a:t>
            </a:r>
            <a:endParaRPr lang="zh-CN" alt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9056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A6689886-F888-42BE-9A0A-15A25556A8F5}"/>
              </a:ext>
            </a:extLst>
          </p:cNvPr>
          <p:cNvSpPr>
            <a:spLocks noGrp="1"/>
          </p:cNvSpPr>
          <p:nvPr>
            <p:ph idx="1"/>
          </p:nvPr>
        </p:nvSpPr>
        <p:spPr>
          <a:xfrm>
            <a:off x="325967" y="1057387"/>
            <a:ext cx="11540067" cy="5387304"/>
          </a:xfrm>
        </p:spPr>
        <p:txBody>
          <a:bodyPr>
            <a:normAutofit/>
          </a:bodyPr>
          <a:lstStyle/>
          <a:p>
            <a:r>
              <a:rPr lang="en-US" altLang="zh-CN" dirty="0"/>
              <a:t>Metrics to evaluate page load performance</a:t>
            </a:r>
          </a:p>
          <a:p>
            <a:pPr marL="539750" lvl="1" indent="0">
              <a:buNone/>
            </a:pPr>
            <a:endParaRPr lang="en-US" altLang="zh-CN" b="1" dirty="0"/>
          </a:p>
          <a:p>
            <a:pPr marL="539750" lvl="1" indent="0">
              <a:buNone/>
            </a:pPr>
            <a:endParaRPr lang="en-US" altLang="zh-CN" sz="600" b="1" dirty="0"/>
          </a:p>
          <a:p>
            <a:pPr marL="539750" lvl="1" indent="0">
              <a:buNone/>
            </a:pPr>
            <a:r>
              <a:rPr lang="en-US" altLang="zh-CN" b="1" dirty="0"/>
              <a:t>Conventional metrics</a:t>
            </a:r>
          </a:p>
          <a:p>
            <a:pPr lvl="1"/>
            <a:r>
              <a:rPr lang="en-US" altLang="zh-CN" dirty="0"/>
              <a:t>Page Load Time (PLT)</a:t>
            </a:r>
          </a:p>
          <a:p>
            <a:pPr lvl="1"/>
            <a:r>
              <a:rPr lang="en-US" altLang="zh-CN" dirty="0"/>
              <a:t>Time to First/Largest Paint</a:t>
            </a:r>
          </a:p>
          <a:p>
            <a:pPr lvl="1"/>
            <a:r>
              <a:rPr lang="en-US" altLang="zh-CN" dirty="0"/>
              <a:t>Time to Interactive</a:t>
            </a:r>
          </a:p>
          <a:p>
            <a:pPr lvl="1"/>
            <a:endParaRPr lang="en-US" altLang="zh-CN" dirty="0"/>
          </a:p>
          <a:p>
            <a:pPr lvl="1"/>
            <a:endParaRPr lang="zh-CN" altLang="en-US" dirty="0"/>
          </a:p>
          <a:p>
            <a:endParaRPr lang="zh-CN" altLang="en-US" dirty="0"/>
          </a:p>
        </p:txBody>
      </p:sp>
      <p:sp>
        <p:nvSpPr>
          <p:cNvPr id="3" name="灯片编号占位符 2">
            <a:extLst>
              <a:ext uri="{FF2B5EF4-FFF2-40B4-BE49-F238E27FC236}">
                <a16:creationId xmlns:a16="http://schemas.microsoft.com/office/drawing/2014/main" id="{3C0F7810-2005-4073-B1BD-25BBC09DA2E6}"/>
              </a:ext>
            </a:extLst>
          </p:cNvPr>
          <p:cNvSpPr>
            <a:spLocks noGrp="1"/>
          </p:cNvSpPr>
          <p:nvPr>
            <p:ph type="sldNum" sz="quarter" idx="12"/>
          </p:nvPr>
        </p:nvSpPr>
        <p:spPr/>
        <p:txBody>
          <a:bodyPr/>
          <a:lstStyle/>
          <a:p>
            <a:fld id="{84BCC322-D5A9-47A8-A5BE-5D9C2195FFDA}" type="slidenum">
              <a:rPr lang="zh-CN" altLang="en-US" smtClean="0"/>
              <a:pPr/>
              <a:t>4</a:t>
            </a:fld>
            <a:endParaRPr lang="zh-CN" altLang="en-US" dirty="0"/>
          </a:p>
        </p:txBody>
      </p:sp>
      <p:sp>
        <p:nvSpPr>
          <p:cNvPr id="4" name="标题 3">
            <a:extLst>
              <a:ext uri="{FF2B5EF4-FFF2-40B4-BE49-F238E27FC236}">
                <a16:creationId xmlns:a16="http://schemas.microsoft.com/office/drawing/2014/main" id="{57872B5F-57B1-43B9-8B7C-E2CDE64CBE3F}"/>
              </a:ext>
            </a:extLst>
          </p:cNvPr>
          <p:cNvSpPr>
            <a:spLocks noGrp="1"/>
          </p:cNvSpPr>
          <p:nvPr>
            <p:ph type="title"/>
          </p:nvPr>
        </p:nvSpPr>
        <p:spPr/>
        <p:txBody>
          <a:bodyPr/>
          <a:lstStyle/>
          <a:p>
            <a:r>
              <a:rPr lang="en-US" altLang="zh-CN" dirty="0"/>
              <a:t>1. Background</a:t>
            </a:r>
            <a:endParaRPr lang="zh-CN" altLang="en-US" dirty="0"/>
          </a:p>
        </p:txBody>
      </p:sp>
      <p:pic>
        <p:nvPicPr>
          <p:cNvPr id="5" name="amazon_load_annotation">
            <a:hlinkClick r:id="" action="ppaction://media"/>
            <a:extLst>
              <a:ext uri="{FF2B5EF4-FFF2-40B4-BE49-F238E27FC236}">
                <a16:creationId xmlns:a16="http://schemas.microsoft.com/office/drawing/2014/main" id="{2966A04F-E444-4ABD-BDB7-0487B9969EC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837" b="4900"/>
          <a:stretch/>
        </p:blipFill>
        <p:spPr>
          <a:xfrm>
            <a:off x="6162195" y="1732511"/>
            <a:ext cx="5484383" cy="4339075"/>
          </a:xfrm>
          <a:prstGeom prst="rect">
            <a:avLst/>
          </a:prstGeom>
          <a:ln w="57150">
            <a:solidFill>
              <a:schemeClr val="accent1">
                <a:lumMod val="20000"/>
                <a:lumOff val="80000"/>
              </a:schemeClr>
            </a:solidFill>
          </a:ln>
        </p:spPr>
      </p:pic>
    </p:spTree>
    <p:extLst>
      <p:ext uri="{BB962C8B-B14F-4D97-AF65-F5344CB8AC3E}">
        <p14:creationId xmlns:p14="http://schemas.microsoft.com/office/powerpoint/2010/main" val="355833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repeatCount="indefinite"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3C0F7810-2005-4073-B1BD-25BBC09DA2E6}"/>
              </a:ext>
            </a:extLst>
          </p:cNvPr>
          <p:cNvSpPr>
            <a:spLocks noGrp="1"/>
          </p:cNvSpPr>
          <p:nvPr>
            <p:ph type="sldNum" sz="quarter" idx="12"/>
          </p:nvPr>
        </p:nvSpPr>
        <p:spPr/>
        <p:txBody>
          <a:bodyPr/>
          <a:lstStyle/>
          <a:p>
            <a:fld id="{84BCC322-D5A9-47A8-A5BE-5D9C2195FFDA}" type="slidenum">
              <a:rPr lang="zh-CN" altLang="en-US" smtClean="0"/>
              <a:pPr/>
              <a:t>5</a:t>
            </a:fld>
            <a:endParaRPr lang="zh-CN" altLang="en-US" dirty="0"/>
          </a:p>
        </p:txBody>
      </p:sp>
      <p:sp>
        <p:nvSpPr>
          <p:cNvPr id="4" name="标题 3">
            <a:extLst>
              <a:ext uri="{FF2B5EF4-FFF2-40B4-BE49-F238E27FC236}">
                <a16:creationId xmlns:a16="http://schemas.microsoft.com/office/drawing/2014/main" id="{57872B5F-57B1-43B9-8B7C-E2CDE64CBE3F}"/>
              </a:ext>
            </a:extLst>
          </p:cNvPr>
          <p:cNvSpPr>
            <a:spLocks noGrp="1"/>
          </p:cNvSpPr>
          <p:nvPr>
            <p:ph type="title"/>
          </p:nvPr>
        </p:nvSpPr>
        <p:spPr/>
        <p:txBody>
          <a:bodyPr/>
          <a:lstStyle/>
          <a:p>
            <a:r>
              <a:rPr lang="en-US" altLang="zh-CN" dirty="0"/>
              <a:t>1. Background</a:t>
            </a:r>
            <a:endParaRPr lang="zh-CN" altLang="en-US" dirty="0"/>
          </a:p>
        </p:txBody>
      </p:sp>
      <p:sp>
        <p:nvSpPr>
          <p:cNvPr id="12" name="内容占位符 1">
            <a:extLst>
              <a:ext uri="{FF2B5EF4-FFF2-40B4-BE49-F238E27FC236}">
                <a16:creationId xmlns:a16="http://schemas.microsoft.com/office/drawing/2014/main" id="{F67AC357-378F-2CC7-F95C-64E9B6409B36}"/>
              </a:ext>
            </a:extLst>
          </p:cNvPr>
          <p:cNvSpPr>
            <a:spLocks noGrp="1"/>
          </p:cNvSpPr>
          <p:nvPr>
            <p:ph idx="1"/>
          </p:nvPr>
        </p:nvSpPr>
        <p:spPr>
          <a:xfrm>
            <a:off x="325967" y="1057387"/>
            <a:ext cx="11540067" cy="5387304"/>
          </a:xfrm>
        </p:spPr>
        <p:txBody>
          <a:bodyPr>
            <a:normAutofit/>
          </a:bodyPr>
          <a:lstStyle/>
          <a:p>
            <a:r>
              <a:rPr lang="en-US" altLang="zh-CN" dirty="0"/>
              <a:t>More advanced metrics</a:t>
            </a:r>
            <a:endParaRPr lang="en-US" altLang="zh-CN" b="1" dirty="0"/>
          </a:p>
          <a:p>
            <a:pPr lvl="1">
              <a:spcBef>
                <a:spcPts val="1200"/>
              </a:spcBef>
              <a:spcAft>
                <a:spcPts val="1200"/>
              </a:spcAft>
              <a:buFont typeface="Wingdings" panose="05000000000000000000" pitchFamily="2" charset="2"/>
              <a:buChar char="Ø"/>
            </a:pPr>
            <a:r>
              <a:rPr lang="en-US" altLang="zh-CN" sz="3200" dirty="0"/>
              <a:t>Above-the-Fold Time (AFT)</a:t>
            </a:r>
          </a:p>
          <a:p>
            <a:pPr lvl="1">
              <a:spcBef>
                <a:spcPts val="1200"/>
              </a:spcBef>
              <a:spcAft>
                <a:spcPts val="1200"/>
              </a:spcAft>
              <a:buFont typeface="Wingdings" panose="05000000000000000000" pitchFamily="2" charset="2"/>
              <a:buChar char="Ø"/>
            </a:pPr>
            <a:r>
              <a:rPr lang="en-US" altLang="zh-CN" sz="3200" dirty="0"/>
              <a:t>Object Index</a:t>
            </a:r>
          </a:p>
          <a:p>
            <a:pPr lvl="1">
              <a:spcBef>
                <a:spcPts val="1200"/>
              </a:spcBef>
              <a:spcAft>
                <a:spcPts val="1200"/>
              </a:spcAft>
              <a:buFont typeface="Wingdings" panose="05000000000000000000" pitchFamily="2" charset="2"/>
              <a:buChar char="Ø"/>
            </a:pPr>
            <a:r>
              <a:rPr lang="en-US" altLang="zh-CN" sz="3200" dirty="0"/>
              <a:t>Byte Index</a:t>
            </a:r>
          </a:p>
          <a:p>
            <a:pPr lvl="1">
              <a:spcBef>
                <a:spcPts val="1200"/>
              </a:spcBef>
              <a:spcAft>
                <a:spcPts val="1200"/>
              </a:spcAft>
              <a:buFont typeface="Wingdings" panose="05000000000000000000" pitchFamily="2" charset="2"/>
              <a:buChar char="Ø"/>
            </a:pPr>
            <a:r>
              <a:rPr lang="en-US" altLang="zh-CN" sz="3200" b="1" dirty="0"/>
              <a:t>Speed Index (SI)</a:t>
            </a:r>
          </a:p>
          <a:p>
            <a:pPr lvl="1">
              <a:spcBef>
                <a:spcPts val="1200"/>
              </a:spcBef>
              <a:spcAft>
                <a:spcPts val="1200"/>
              </a:spcAft>
              <a:buFont typeface="Wingdings" panose="05000000000000000000" pitchFamily="2" charset="2"/>
              <a:buChar char="Ø"/>
            </a:pPr>
            <a:r>
              <a:rPr lang="en-US" altLang="zh-CN" sz="3200" dirty="0"/>
              <a:t>More...</a:t>
            </a:r>
          </a:p>
          <a:p>
            <a:pPr lvl="1">
              <a:buFont typeface="Wingdings" panose="05000000000000000000" pitchFamily="2" charset="2"/>
              <a:buChar char="Ø"/>
            </a:pPr>
            <a:endParaRPr lang="en-US" altLang="zh-CN" sz="3200" dirty="0"/>
          </a:p>
          <a:p>
            <a:pPr marL="539750" lvl="1" indent="0">
              <a:buNone/>
            </a:pPr>
            <a:endParaRPr lang="en-US" altLang="zh-CN" dirty="0"/>
          </a:p>
          <a:p>
            <a:pPr lvl="1"/>
            <a:endParaRPr lang="en-US" altLang="zh-CN" dirty="0"/>
          </a:p>
          <a:p>
            <a:pPr lvl="1"/>
            <a:endParaRPr lang="zh-CN" altLang="en-US" dirty="0"/>
          </a:p>
          <a:p>
            <a:endParaRPr lang="zh-CN" altLang="en-US" dirty="0"/>
          </a:p>
        </p:txBody>
      </p:sp>
    </p:spTree>
    <p:extLst>
      <p:ext uri="{BB962C8B-B14F-4D97-AF65-F5344CB8AC3E}">
        <p14:creationId xmlns:p14="http://schemas.microsoft.com/office/powerpoint/2010/main" val="214960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9C18D83-BC60-4C9E-9A4E-4A72257F12FB}"/>
              </a:ext>
            </a:extLst>
          </p:cNvPr>
          <p:cNvSpPr>
            <a:spLocks noGrp="1"/>
          </p:cNvSpPr>
          <p:nvPr>
            <p:ph type="sldNum" sz="quarter" idx="12"/>
          </p:nvPr>
        </p:nvSpPr>
        <p:spPr/>
        <p:txBody>
          <a:bodyPr/>
          <a:lstStyle/>
          <a:p>
            <a:fld id="{84BCC322-D5A9-47A8-A5BE-5D9C2195FFDA}" type="slidenum">
              <a:rPr lang="zh-CN" altLang="en-US" smtClean="0"/>
              <a:pPr/>
              <a:t>6</a:t>
            </a:fld>
            <a:endParaRPr lang="zh-CN" altLang="en-US" dirty="0"/>
          </a:p>
        </p:txBody>
      </p:sp>
      <p:sp>
        <p:nvSpPr>
          <p:cNvPr id="4" name="标题 3">
            <a:extLst>
              <a:ext uri="{FF2B5EF4-FFF2-40B4-BE49-F238E27FC236}">
                <a16:creationId xmlns:a16="http://schemas.microsoft.com/office/drawing/2014/main" id="{8F7F1D2B-EAE0-4FEC-8ADD-A1F05E0AA533}"/>
              </a:ext>
            </a:extLst>
          </p:cNvPr>
          <p:cNvSpPr>
            <a:spLocks noGrp="1"/>
          </p:cNvSpPr>
          <p:nvPr>
            <p:ph type="title"/>
          </p:nvPr>
        </p:nvSpPr>
        <p:spPr/>
        <p:txBody>
          <a:bodyPr/>
          <a:lstStyle/>
          <a:p>
            <a:r>
              <a:rPr lang="en-US" altLang="zh-CN" dirty="0"/>
              <a:t>1. Background</a:t>
            </a:r>
            <a:endParaRPr lang="zh-CN" altLang="en-US" dirty="0"/>
          </a:p>
        </p:txBody>
      </p:sp>
      <p:sp>
        <p:nvSpPr>
          <p:cNvPr id="22" name="内容占位符 1">
            <a:extLst>
              <a:ext uri="{FF2B5EF4-FFF2-40B4-BE49-F238E27FC236}">
                <a16:creationId xmlns:a16="http://schemas.microsoft.com/office/drawing/2014/main" id="{FB0C070D-8A40-1B05-2452-239219DF0B35}"/>
              </a:ext>
            </a:extLst>
          </p:cNvPr>
          <p:cNvSpPr>
            <a:spLocks noGrp="1"/>
          </p:cNvSpPr>
          <p:nvPr>
            <p:ph idx="1"/>
          </p:nvPr>
        </p:nvSpPr>
        <p:spPr>
          <a:xfrm>
            <a:off x="325967" y="1057388"/>
            <a:ext cx="11561233" cy="4351338"/>
          </a:xfrm>
        </p:spPr>
        <p:txBody>
          <a:bodyPr/>
          <a:lstStyle/>
          <a:p>
            <a:r>
              <a:rPr lang="en-US" altLang="zh-CN" dirty="0"/>
              <a:t>Speed Index (SI)</a:t>
            </a:r>
          </a:p>
          <a:p>
            <a:pPr lvl="1"/>
            <a:r>
              <a:rPr lang="en-US" altLang="zh-CN" dirty="0"/>
              <a:t>How fast the page is filled up with the </a:t>
            </a:r>
            <a:r>
              <a:rPr lang="en-US" altLang="zh-CN" b="1" i="1" dirty="0"/>
              <a:t>above-the-fold</a:t>
            </a:r>
            <a:r>
              <a:rPr lang="en-US" altLang="zh-CN" b="1" dirty="0"/>
              <a:t> </a:t>
            </a:r>
            <a:r>
              <a:rPr lang="en-US" altLang="zh-CN" b="1" i="1" dirty="0"/>
              <a:t>visible</a:t>
            </a:r>
            <a:r>
              <a:rPr lang="en-US" altLang="zh-CN" b="1" dirty="0"/>
              <a:t> elements</a:t>
            </a:r>
            <a:r>
              <a:rPr lang="en-US" altLang="zh-CN" dirty="0"/>
              <a:t> (i.e., </a:t>
            </a:r>
            <a:r>
              <a:rPr lang="en-US" altLang="zh-CN" b="1" dirty="0"/>
              <a:t>crucial elements</a:t>
            </a:r>
            <a:r>
              <a:rPr lang="en-US" altLang="zh-CN" dirty="0"/>
              <a:t>)</a:t>
            </a:r>
          </a:p>
          <a:p>
            <a:pPr marL="0" indent="0">
              <a:buNone/>
            </a:pPr>
            <a:endParaRPr lang="zh-CN" altLang="en-US" dirty="0"/>
          </a:p>
        </p:txBody>
      </p:sp>
      <p:grpSp>
        <p:nvGrpSpPr>
          <p:cNvPr id="25" name="组合 24">
            <a:extLst>
              <a:ext uri="{FF2B5EF4-FFF2-40B4-BE49-F238E27FC236}">
                <a16:creationId xmlns:a16="http://schemas.microsoft.com/office/drawing/2014/main" id="{15BC698C-F6DE-9C92-62E5-57D0EC013E56}"/>
              </a:ext>
            </a:extLst>
          </p:cNvPr>
          <p:cNvGrpSpPr/>
          <p:nvPr/>
        </p:nvGrpSpPr>
        <p:grpSpPr>
          <a:xfrm>
            <a:off x="4309207" y="2662126"/>
            <a:ext cx="7741227" cy="3914594"/>
            <a:chOff x="1392382" y="3429000"/>
            <a:chExt cx="6473538" cy="3249576"/>
          </a:xfrm>
        </p:grpSpPr>
        <p:pic>
          <p:nvPicPr>
            <p:cNvPr id="26" name="图片 25">
              <a:extLst>
                <a:ext uri="{FF2B5EF4-FFF2-40B4-BE49-F238E27FC236}">
                  <a16:creationId xmlns:a16="http://schemas.microsoft.com/office/drawing/2014/main" id="{354C2303-9D63-63BF-65DF-330D2AFF2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664" y="3478187"/>
              <a:ext cx="1793256" cy="1262176"/>
            </a:xfrm>
            <a:prstGeom prst="rect">
              <a:avLst/>
            </a:prstGeom>
          </p:spPr>
        </p:pic>
        <p:pic>
          <p:nvPicPr>
            <p:cNvPr id="27" name="图片 26">
              <a:extLst>
                <a:ext uri="{FF2B5EF4-FFF2-40B4-BE49-F238E27FC236}">
                  <a16:creationId xmlns:a16="http://schemas.microsoft.com/office/drawing/2014/main" id="{733DC0D1-6011-13FB-2D0C-3A9F16FDB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6379" y="3478187"/>
              <a:ext cx="1793256" cy="1262177"/>
            </a:xfrm>
            <a:prstGeom prst="rect">
              <a:avLst/>
            </a:prstGeom>
          </p:spPr>
        </p:pic>
        <p:pic>
          <p:nvPicPr>
            <p:cNvPr id="28" name="图片 27">
              <a:extLst>
                <a:ext uri="{FF2B5EF4-FFF2-40B4-BE49-F238E27FC236}">
                  <a16:creationId xmlns:a16="http://schemas.microsoft.com/office/drawing/2014/main" id="{40E1A26F-F810-37F5-51E1-4A7F98BCB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9522" y="3478187"/>
              <a:ext cx="1793256" cy="1262177"/>
            </a:xfrm>
            <a:prstGeom prst="rect">
              <a:avLst/>
            </a:prstGeom>
          </p:spPr>
        </p:pic>
        <p:pic>
          <p:nvPicPr>
            <p:cNvPr id="29" name="图片 28">
              <a:extLst>
                <a:ext uri="{FF2B5EF4-FFF2-40B4-BE49-F238E27FC236}">
                  <a16:creationId xmlns:a16="http://schemas.microsoft.com/office/drawing/2014/main" id="{A2B31AB0-9F63-DEEB-28A3-3BAEB0F21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664" y="4991983"/>
              <a:ext cx="1793256" cy="1262177"/>
            </a:xfrm>
            <a:prstGeom prst="rect">
              <a:avLst/>
            </a:prstGeom>
          </p:spPr>
        </p:pic>
        <p:pic>
          <p:nvPicPr>
            <p:cNvPr id="30" name="图片 29">
              <a:extLst>
                <a:ext uri="{FF2B5EF4-FFF2-40B4-BE49-F238E27FC236}">
                  <a16:creationId xmlns:a16="http://schemas.microsoft.com/office/drawing/2014/main" id="{E9CE175C-D7C7-56B7-AF11-9F3B12B834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6379" y="4991984"/>
              <a:ext cx="1793256" cy="1262177"/>
            </a:xfrm>
            <a:prstGeom prst="rect">
              <a:avLst/>
            </a:prstGeom>
          </p:spPr>
        </p:pic>
        <p:pic>
          <p:nvPicPr>
            <p:cNvPr id="31" name="图片 30">
              <a:extLst>
                <a:ext uri="{FF2B5EF4-FFF2-40B4-BE49-F238E27FC236}">
                  <a16:creationId xmlns:a16="http://schemas.microsoft.com/office/drawing/2014/main" id="{A0091BB9-3284-FDE2-CAB7-06B9B3C78E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9522" y="4991983"/>
              <a:ext cx="1793256" cy="1262177"/>
            </a:xfrm>
            <a:prstGeom prst="rect">
              <a:avLst/>
            </a:prstGeom>
          </p:spPr>
        </p:pic>
        <p:sp>
          <p:nvSpPr>
            <p:cNvPr id="32" name="文本框 31">
              <a:extLst>
                <a:ext uri="{FF2B5EF4-FFF2-40B4-BE49-F238E27FC236}">
                  <a16:creationId xmlns:a16="http://schemas.microsoft.com/office/drawing/2014/main" id="{0346E2BF-634E-D0CD-972C-AC8E9CEF38BB}"/>
                </a:ext>
              </a:extLst>
            </p:cNvPr>
            <p:cNvSpPr txBox="1"/>
            <p:nvPr/>
          </p:nvSpPr>
          <p:spPr>
            <a:xfrm>
              <a:off x="1468103" y="3847665"/>
              <a:ext cx="250283" cy="523220"/>
            </a:xfrm>
            <a:prstGeom prst="rect">
              <a:avLst/>
            </a:prstGeom>
            <a:noFill/>
          </p:spPr>
          <p:txBody>
            <a:bodyPr wrap="square" rtlCol="0" anchor="ctr" anchorCtr="0">
              <a:spAutoFit/>
            </a:bodyPr>
            <a:lstStyle/>
            <a:p>
              <a:pPr algn="ctr"/>
              <a:r>
                <a:rPr lang="en-US" altLang="zh-CN" sz="2800" b="1" dirty="0">
                  <a:latin typeface="Calibri" panose="020F0502020204030204" pitchFamily="34" charset="0"/>
                  <a:cs typeface="Calibri" panose="020F0502020204030204" pitchFamily="34" charset="0"/>
                </a:rPr>
                <a:t>A</a:t>
              </a:r>
              <a:endParaRPr lang="zh-CN" altLang="en-US" sz="2800" b="1" dirty="0">
                <a:latin typeface="Calibri" panose="020F0502020204030204" pitchFamily="34" charset="0"/>
                <a:cs typeface="Calibri" panose="020F0502020204030204" pitchFamily="34" charset="0"/>
              </a:endParaRPr>
            </a:p>
          </p:txBody>
        </p:sp>
        <p:sp>
          <p:nvSpPr>
            <p:cNvPr id="33" name="文本框 32">
              <a:extLst>
                <a:ext uri="{FF2B5EF4-FFF2-40B4-BE49-F238E27FC236}">
                  <a16:creationId xmlns:a16="http://schemas.microsoft.com/office/drawing/2014/main" id="{6A5EB220-275E-BDEA-9C7E-616B809E6746}"/>
                </a:ext>
              </a:extLst>
            </p:cNvPr>
            <p:cNvSpPr txBox="1"/>
            <p:nvPr/>
          </p:nvSpPr>
          <p:spPr>
            <a:xfrm>
              <a:off x="1478067" y="5361462"/>
              <a:ext cx="240319" cy="523220"/>
            </a:xfrm>
            <a:prstGeom prst="rect">
              <a:avLst/>
            </a:prstGeom>
            <a:noFill/>
          </p:spPr>
          <p:txBody>
            <a:bodyPr wrap="square" rtlCol="0" anchor="ctr" anchorCtr="0">
              <a:spAutoFit/>
            </a:bodyPr>
            <a:lstStyle/>
            <a:p>
              <a:pPr algn="ctr"/>
              <a:r>
                <a:rPr lang="en-US" altLang="zh-CN" sz="2800" b="1" dirty="0">
                  <a:latin typeface="Calibri" panose="020F0502020204030204" pitchFamily="34" charset="0"/>
                  <a:cs typeface="Calibri" panose="020F0502020204030204" pitchFamily="34" charset="0"/>
                </a:rPr>
                <a:t>B</a:t>
              </a:r>
              <a:endParaRPr lang="zh-CN" altLang="en-US" sz="2800" b="1" dirty="0">
                <a:latin typeface="Calibri" panose="020F0502020204030204" pitchFamily="34" charset="0"/>
                <a:cs typeface="Calibri" panose="020F0502020204030204" pitchFamily="34" charset="0"/>
              </a:endParaRPr>
            </a:p>
          </p:txBody>
        </p:sp>
        <p:sp>
          <p:nvSpPr>
            <p:cNvPr id="34" name="文本框 33">
              <a:extLst>
                <a:ext uri="{FF2B5EF4-FFF2-40B4-BE49-F238E27FC236}">
                  <a16:creationId xmlns:a16="http://schemas.microsoft.com/office/drawing/2014/main" id="{893D2AFB-ABC5-A83D-028A-EA0B74EBB3D1}"/>
                </a:ext>
              </a:extLst>
            </p:cNvPr>
            <p:cNvSpPr txBox="1"/>
            <p:nvPr/>
          </p:nvSpPr>
          <p:spPr>
            <a:xfrm>
              <a:off x="1937013" y="6278466"/>
              <a:ext cx="1491988" cy="400110"/>
            </a:xfrm>
            <a:prstGeom prst="rect">
              <a:avLst/>
            </a:prstGeom>
            <a:noFill/>
          </p:spPr>
          <p:txBody>
            <a:bodyPr wrap="square" rtlCol="0">
              <a:spAutoFit/>
            </a:bodyPr>
            <a:lstStyle/>
            <a:p>
              <a:pPr algn="ctr"/>
              <a:r>
                <a:rPr lang="en-US" altLang="zh-CN" sz="2000" dirty="0">
                  <a:latin typeface="Calibri" panose="020F0502020204030204" pitchFamily="34" charset="0"/>
                  <a:cs typeface="Calibri" panose="020F0502020204030204" pitchFamily="34" charset="0"/>
                </a:rPr>
                <a:t>500 </a:t>
              </a:r>
              <a:r>
                <a:rPr lang="en-US" altLang="zh-CN" sz="2000" dirty="0" err="1">
                  <a:latin typeface="Calibri" panose="020F0502020204030204" pitchFamily="34" charset="0"/>
                  <a:cs typeface="Calibri" panose="020F0502020204030204" pitchFamily="34" charset="0"/>
                </a:rPr>
                <a:t>ms</a:t>
              </a:r>
              <a:endParaRPr lang="zh-CN" altLang="en-US" sz="2000" dirty="0">
                <a:latin typeface="Calibri" panose="020F0502020204030204" pitchFamily="34" charset="0"/>
                <a:cs typeface="Calibri" panose="020F0502020204030204" pitchFamily="34" charset="0"/>
              </a:endParaRPr>
            </a:p>
          </p:txBody>
        </p:sp>
        <p:sp>
          <p:nvSpPr>
            <p:cNvPr id="35" name="文本框 34">
              <a:extLst>
                <a:ext uri="{FF2B5EF4-FFF2-40B4-BE49-F238E27FC236}">
                  <a16:creationId xmlns:a16="http://schemas.microsoft.com/office/drawing/2014/main" id="{8194F138-F02A-1CD1-4F30-46E2D6A6241D}"/>
                </a:ext>
              </a:extLst>
            </p:cNvPr>
            <p:cNvSpPr txBox="1"/>
            <p:nvPr/>
          </p:nvSpPr>
          <p:spPr>
            <a:xfrm>
              <a:off x="3915135" y="6278466"/>
              <a:ext cx="1698500" cy="400110"/>
            </a:xfrm>
            <a:prstGeom prst="rect">
              <a:avLst/>
            </a:prstGeom>
            <a:noFill/>
          </p:spPr>
          <p:txBody>
            <a:bodyPr wrap="square" rtlCol="0">
              <a:spAutoFit/>
            </a:bodyPr>
            <a:lstStyle/>
            <a:p>
              <a:pPr algn="ctr"/>
              <a:r>
                <a:rPr lang="en-US" altLang="zh-CN" sz="2000" dirty="0">
                  <a:latin typeface="Calibri" panose="020F0502020204030204" pitchFamily="34" charset="0"/>
                  <a:cs typeface="Calibri" panose="020F0502020204030204" pitchFamily="34" charset="0"/>
                </a:rPr>
                <a:t>1200 </a:t>
              </a:r>
              <a:r>
                <a:rPr lang="en-US" altLang="zh-CN" sz="2000" dirty="0" err="1">
                  <a:latin typeface="Calibri" panose="020F0502020204030204" pitchFamily="34" charset="0"/>
                  <a:cs typeface="Calibri" panose="020F0502020204030204" pitchFamily="34" charset="0"/>
                </a:rPr>
                <a:t>ms</a:t>
              </a:r>
              <a:endParaRPr lang="zh-CN" altLang="en-US" sz="2000" dirty="0">
                <a:latin typeface="Calibri" panose="020F0502020204030204" pitchFamily="34" charset="0"/>
                <a:cs typeface="Calibri" panose="020F0502020204030204" pitchFamily="34" charset="0"/>
              </a:endParaRPr>
            </a:p>
          </p:txBody>
        </p:sp>
        <p:sp>
          <p:nvSpPr>
            <p:cNvPr id="36" name="文本框 35">
              <a:extLst>
                <a:ext uri="{FF2B5EF4-FFF2-40B4-BE49-F238E27FC236}">
                  <a16:creationId xmlns:a16="http://schemas.microsoft.com/office/drawing/2014/main" id="{AEB42924-6DB2-E135-ABBF-BFB8D44590EB}"/>
                </a:ext>
              </a:extLst>
            </p:cNvPr>
            <p:cNvSpPr txBox="1"/>
            <p:nvPr/>
          </p:nvSpPr>
          <p:spPr>
            <a:xfrm>
              <a:off x="6120042" y="6278466"/>
              <a:ext cx="1698500" cy="400110"/>
            </a:xfrm>
            <a:prstGeom prst="rect">
              <a:avLst/>
            </a:prstGeom>
            <a:noFill/>
          </p:spPr>
          <p:txBody>
            <a:bodyPr wrap="square" rtlCol="0">
              <a:spAutoFit/>
            </a:bodyPr>
            <a:lstStyle/>
            <a:p>
              <a:pPr algn="ctr"/>
              <a:r>
                <a:rPr lang="en-US" altLang="zh-CN" sz="2000" dirty="0">
                  <a:latin typeface="Calibri" panose="020F0502020204030204" pitchFamily="34" charset="0"/>
                  <a:cs typeface="Calibri" panose="020F0502020204030204" pitchFamily="34" charset="0"/>
                </a:rPr>
                <a:t>3000 </a:t>
              </a:r>
              <a:r>
                <a:rPr lang="en-US" altLang="zh-CN" sz="2000" dirty="0" err="1">
                  <a:latin typeface="Calibri" panose="020F0502020204030204" pitchFamily="34" charset="0"/>
                  <a:cs typeface="Calibri" panose="020F0502020204030204" pitchFamily="34" charset="0"/>
                </a:rPr>
                <a:t>ms</a:t>
              </a:r>
              <a:endParaRPr lang="zh-CN" altLang="en-US" sz="2000" dirty="0">
                <a:latin typeface="Calibri" panose="020F0502020204030204" pitchFamily="34" charset="0"/>
                <a:cs typeface="Calibri" panose="020F0502020204030204" pitchFamily="34" charset="0"/>
              </a:endParaRPr>
            </a:p>
          </p:txBody>
        </p:sp>
        <p:sp>
          <p:nvSpPr>
            <p:cNvPr id="37" name="矩形 36">
              <a:extLst>
                <a:ext uri="{FF2B5EF4-FFF2-40B4-BE49-F238E27FC236}">
                  <a16:creationId xmlns:a16="http://schemas.microsoft.com/office/drawing/2014/main" id="{2CEFA434-FD44-4FD1-57EB-4D82238726F1}"/>
                </a:ext>
              </a:extLst>
            </p:cNvPr>
            <p:cNvSpPr/>
            <p:nvPr/>
          </p:nvSpPr>
          <p:spPr>
            <a:xfrm>
              <a:off x="1392383" y="3429000"/>
              <a:ext cx="6473537" cy="1335669"/>
            </a:xfrm>
            <a:prstGeom prst="rect">
              <a:avLst/>
            </a:prstGeom>
            <a:noFill/>
            <a:ln w="285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462B8CB1-DFC4-3D46-43F7-61D3A25CDE95}"/>
                </a:ext>
              </a:extLst>
            </p:cNvPr>
            <p:cNvSpPr/>
            <p:nvPr/>
          </p:nvSpPr>
          <p:spPr>
            <a:xfrm>
              <a:off x="1392382" y="4942797"/>
              <a:ext cx="6473537" cy="1335669"/>
            </a:xfrm>
            <a:prstGeom prst="rect">
              <a:avLst/>
            </a:prstGeom>
            <a:noFill/>
            <a:ln w="285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2D9D68EA-D18D-B1B3-1C9B-F7E4B0239980}"/>
              </a:ext>
            </a:extLst>
          </p:cNvPr>
          <p:cNvGrpSpPr/>
          <p:nvPr/>
        </p:nvGrpSpPr>
        <p:grpSpPr>
          <a:xfrm>
            <a:off x="1327978" y="2629914"/>
            <a:ext cx="2743199" cy="3652050"/>
            <a:chOff x="7674632" y="1153390"/>
            <a:chExt cx="4191400" cy="5086636"/>
          </a:xfrm>
        </p:grpSpPr>
        <p:pic>
          <p:nvPicPr>
            <p:cNvPr id="40" name="图片 39">
              <a:extLst>
                <a:ext uri="{FF2B5EF4-FFF2-40B4-BE49-F238E27FC236}">
                  <a16:creationId xmlns:a16="http://schemas.microsoft.com/office/drawing/2014/main" id="{39D7AC1A-750C-116E-753D-F3EB5CA2ED7C}"/>
                </a:ext>
              </a:extLst>
            </p:cNvPr>
            <p:cNvPicPr>
              <a:picLocks noChangeAspect="1"/>
            </p:cNvPicPr>
            <p:nvPr/>
          </p:nvPicPr>
          <p:blipFill rotWithShape="1">
            <a:blip r:embed="rId8">
              <a:extLst>
                <a:ext uri="{28A0092B-C50C-407E-A947-70E740481C1C}">
                  <a14:useLocalDpi xmlns:a14="http://schemas.microsoft.com/office/drawing/2010/main" val="0"/>
                </a:ext>
              </a:extLst>
            </a:blip>
            <a:srcRect b="81585"/>
            <a:stretch/>
          </p:blipFill>
          <p:spPr>
            <a:xfrm>
              <a:off x="7674633" y="1153390"/>
              <a:ext cx="4191399" cy="5086635"/>
            </a:xfrm>
            <a:prstGeom prst="rect">
              <a:avLst/>
            </a:prstGeom>
          </p:spPr>
        </p:pic>
        <p:sp>
          <p:nvSpPr>
            <p:cNvPr id="41" name="矩形 40">
              <a:extLst>
                <a:ext uri="{FF2B5EF4-FFF2-40B4-BE49-F238E27FC236}">
                  <a16:creationId xmlns:a16="http://schemas.microsoft.com/office/drawing/2014/main" id="{212C2EE4-AEFD-0D87-6DF9-0CC6BD6FB61E}"/>
                </a:ext>
              </a:extLst>
            </p:cNvPr>
            <p:cNvSpPr/>
            <p:nvPr/>
          </p:nvSpPr>
          <p:spPr>
            <a:xfrm>
              <a:off x="7674632" y="4381358"/>
              <a:ext cx="4191399" cy="1858668"/>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n w="3175">
                    <a:solidFill>
                      <a:schemeClr val="bg1"/>
                    </a:solidFill>
                  </a:ln>
                  <a:solidFill>
                    <a:srgbClr val="FF0000"/>
                  </a:solidFill>
                  <a:effectLst>
                    <a:outerShdw blurRad="50800" dist="38100" dir="2700000" algn="tl" rotWithShape="0">
                      <a:prstClr val="black">
                        <a:alpha val="40000"/>
                      </a:prstClr>
                    </a:outerShdw>
                  </a:effectLst>
                </a:rPr>
                <a:t>Below-the-Fold</a:t>
              </a:r>
              <a:endParaRPr lang="zh-CN" altLang="en-US" sz="3600" b="1" dirty="0">
                <a:ln w="3175">
                  <a:solidFill>
                    <a:schemeClr val="bg1"/>
                  </a:solidFill>
                </a:ln>
                <a:solidFill>
                  <a:srgbClr val="FF0000"/>
                </a:solidFill>
                <a:effectLst>
                  <a:outerShdw blurRad="50800" dist="38100" dir="2700000" algn="tl" rotWithShape="0">
                    <a:prstClr val="black">
                      <a:alpha val="40000"/>
                    </a:prstClr>
                  </a:outerShdw>
                </a:effectLst>
              </a:endParaRPr>
            </a:p>
          </p:txBody>
        </p:sp>
        <p:sp>
          <p:nvSpPr>
            <p:cNvPr id="42" name="矩形 41">
              <a:extLst>
                <a:ext uri="{FF2B5EF4-FFF2-40B4-BE49-F238E27FC236}">
                  <a16:creationId xmlns:a16="http://schemas.microsoft.com/office/drawing/2014/main" id="{C8E5E701-A80F-EFA6-4453-F2D59DD297BF}"/>
                </a:ext>
              </a:extLst>
            </p:cNvPr>
            <p:cNvSpPr/>
            <p:nvPr/>
          </p:nvSpPr>
          <p:spPr>
            <a:xfrm>
              <a:off x="7674632" y="1153390"/>
              <a:ext cx="4191398" cy="3227967"/>
            </a:xfrm>
            <a:prstGeom prst="rect">
              <a:avLst/>
            </a:prstGeom>
            <a:solidFill>
              <a:schemeClr val="bg1">
                <a:lumMod val="9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n w="3175">
                    <a:solidFill>
                      <a:schemeClr val="bg1"/>
                    </a:solidFill>
                  </a:ln>
                  <a:solidFill>
                    <a:srgbClr val="FF0000"/>
                  </a:solidFill>
                  <a:effectLst>
                    <a:outerShdw blurRad="50800" dist="38100" dir="2700000" algn="tl" rotWithShape="0">
                      <a:prstClr val="black">
                        <a:alpha val="40000"/>
                      </a:prstClr>
                    </a:outerShdw>
                  </a:effectLst>
                </a:rPr>
                <a:t>Above-the-Fold</a:t>
              </a:r>
              <a:endParaRPr lang="zh-CN" altLang="en-US" sz="3600" b="1" dirty="0">
                <a:ln w="3175">
                  <a:solidFill>
                    <a:schemeClr val="bg1"/>
                  </a:solidFill>
                </a:ln>
                <a:solidFill>
                  <a:srgbClr val="FF0000"/>
                </a:solidFill>
                <a:effectLst>
                  <a:outerShdw blurRad="50800" dist="38100" dir="2700000" algn="tl" rotWithShape="0">
                    <a:prstClr val="black">
                      <a:alpha val="40000"/>
                    </a:prstClr>
                  </a:outerShdw>
                </a:effectLst>
              </a:endParaRPr>
            </a:p>
          </p:txBody>
        </p:sp>
      </p:grpSp>
    </p:spTree>
    <p:extLst>
      <p:ext uri="{BB962C8B-B14F-4D97-AF65-F5344CB8AC3E}">
        <p14:creationId xmlns:p14="http://schemas.microsoft.com/office/powerpoint/2010/main" val="253297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27601E0-84FE-4566-A402-0B6AF2E6C37D}"/>
              </a:ext>
            </a:extLst>
          </p:cNvPr>
          <p:cNvSpPr>
            <a:spLocks noGrp="1"/>
          </p:cNvSpPr>
          <p:nvPr>
            <p:ph idx="1"/>
          </p:nvPr>
        </p:nvSpPr>
        <p:spPr/>
        <p:txBody>
          <a:bodyPr/>
          <a:lstStyle/>
          <a:p>
            <a:r>
              <a:rPr lang="en-US" altLang="zh-CN" dirty="0"/>
              <a:t>Formal definition of SI</a:t>
            </a:r>
          </a:p>
          <a:p>
            <a:pPr marL="0" indent="0">
              <a:buNone/>
            </a:pPr>
            <a:endParaRPr lang="zh-CN" altLang="en-US" dirty="0"/>
          </a:p>
        </p:txBody>
      </p:sp>
      <p:sp>
        <p:nvSpPr>
          <p:cNvPr id="3" name="灯片编号占位符 2">
            <a:extLst>
              <a:ext uri="{FF2B5EF4-FFF2-40B4-BE49-F238E27FC236}">
                <a16:creationId xmlns:a16="http://schemas.microsoft.com/office/drawing/2014/main" id="{25078ED1-3CC2-4053-A4C6-07C2EFE7164B}"/>
              </a:ext>
            </a:extLst>
          </p:cNvPr>
          <p:cNvSpPr>
            <a:spLocks noGrp="1"/>
          </p:cNvSpPr>
          <p:nvPr>
            <p:ph type="sldNum" sz="quarter" idx="12"/>
          </p:nvPr>
        </p:nvSpPr>
        <p:spPr/>
        <p:txBody>
          <a:bodyPr/>
          <a:lstStyle/>
          <a:p>
            <a:fld id="{84BCC322-D5A9-47A8-A5BE-5D9C2195FFDA}" type="slidenum">
              <a:rPr lang="zh-CN" altLang="en-US" smtClean="0"/>
              <a:pPr/>
              <a:t>7</a:t>
            </a:fld>
            <a:endParaRPr lang="zh-CN" altLang="en-US" dirty="0"/>
          </a:p>
        </p:txBody>
      </p:sp>
      <p:sp>
        <p:nvSpPr>
          <p:cNvPr id="4" name="标题 3">
            <a:extLst>
              <a:ext uri="{FF2B5EF4-FFF2-40B4-BE49-F238E27FC236}">
                <a16:creationId xmlns:a16="http://schemas.microsoft.com/office/drawing/2014/main" id="{546FC6B5-32C5-459E-98F5-695F2185DCF7}"/>
              </a:ext>
            </a:extLst>
          </p:cNvPr>
          <p:cNvSpPr>
            <a:spLocks noGrp="1"/>
          </p:cNvSpPr>
          <p:nvPr>
            <p:ph type="title"/>
          </p:nvPr>
        </p:nvSpPr>
        <p:spPr/>
        <p:txBody>
          <a:bodyPr/>
          <a:lstStyle/>
          <a:p>
            <a:r>
              <a:rPr lang="en-US" altLang="zh-CN" dirty="0"/>
              <a:t>1. Background</a:t>
            </a:r>
            <a:endParaRPr lang="zh-CN" altLang="en-US" dirty="0"/>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F2B4AD61-F091-4625-AC71-4DDCA1AADD82}"/>
                  </a:ext>
                </a:extLst>
              </p:cNvPr>
              <p:cNvSpPr txBox="1"/>
              <p:nvPr/>
            </p:nvSpPr>
            <p:spPr>
              <a:xfrm>
                <a:off x="922202" y="1825916"/>
                <a:ext cx="3353226" cy="8324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𝑆𝐼</m:t>
                      </m:r>
                      <m:r>
                        <a:rPr lang="en-US" altLang="zh-CN" sz="2400" b="0" i="1" smtClean="0">
                          <a:latin typeface="Cambria Math" panose="02040503050406030204" pitchFamily="18" charset="0"/>
                        </a:rPr>
                        <m:t>=</m:t>
                      </m:r>
                      <m:nary>
                        <m:naryPr>
                          <m:ctrlPr>
                            <a:rPr lang="en-US" altLang="zh-CN" sz="2400" b="0" i="1" smtClean="0">
                              <a:latin typeface="Cambria Math" panose="02040503050406030204" pitchFamily="18" charset="0"/>
                            </a:rPr>
                          </m:ctrlPr>
                        </m:naryPr>
                        <m:sub>
                          <m:r>
                            <m:rPr>
                              <m:brk m:alnAt="23"/>
                            </m:rPr>
                            <a:rPr lang="en-US" altLang="zh-CN" sz="2400" b="0" i="1" smtClean="0">
                              <a:latin typeface="Cambria Math" panose="02040503050406030204" pitchFamily="18" charset="0"/>
                            </a:rPr>
                            <m:t>0</m:t>
                          </m:r>
                        </m:sub>
                        <m:sup>
                          <m:r>
                            <a:rPr lang="en-US" altLang="zh-CN" sz="2400" b="0" i="1" smtClean="0">
                              <a:latin typeface="Cambria Math" panose="02040503050406030204" pitchFamily="18" charset="0"/>
                            </a:rPr>
                            <m:t>𝐴𝐹𝑇</m:t>
                          </m:r>
                        </m:sup>
                        <m:e>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1−</m:t>
                              </m:r>
                              <m:r>
                                <a:rPr lang="en-US" altLang="zh-CN" sz="2400" b="0" i="1" smtClean="0">
                                  <a:latin typeface="Cambria Math" panose="02040503050406030204" pitchFamily="18" charset="0"/>
                                </a:rPr>
                                <m:t>𝑉𝐶</m:t>
                              </m:r>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𝑡</m:t>
                                  </m:r>
                                </m:e>
                              </m:d>
                            </m:e>
                          </m:d>
                          <m:r>
                            <a:rPr lang="en-US" altLang="zh-CN" sz="2400" b="0" i="1" smtClean="0">
                              <a:latin typeface="Cambria Math" panose="02040503050406030204" pitchFamily="18" charset="0"/>
                            </a:rPr>
                            <m:t>𝑑𝑡</m:t>
                          </m:r>
                        </m:e>
                      </m:nary>
                    </m:oMath>
                  </m:oMathPara>
                </a14:m>
                <a:endParaRPr lang="zh-CN" altLang="en-US" sz="2400" dirty="0"/>
              </a:p>
            </p:txBody>
          </p:sp>
        </mc:Choice>
        <mc:Fallback xmlns="">
          <p:sp>
            <p:nvSpPr>
              <p:cNvPr id="17" name="文本框 16">
                <a:extLst>
                  <a:ext uri="{FF2B5EF4-FFF2-40B4-BE49-F238E27FC236}">
                    <a16:creationId xmlns:a16="http://schemas.microsoft.com/office/drawing/2014/main" id="{F2B4AD61-F091-4625-AC71-4DDCA1AADD82}"/>
                  </a:ext>
                </a:extLst>
              </p:cNvPr>
              <p:cNvSpPr txBox="1">
                <a:spLocks noRot="1" noChangeAspect="1" noMove="1" noResize="1" noEditPoints="1" noAdjustHandles="1" noChangeArrowheads="1" noChangeShapeType="1" noTextEdit="1"/>
              </p:cNvSpPr>
              <p:nvPr/>
            </p:nvSpPr>
            <p:spPr>
              <a:xfrm>
                <a:off x="922202" y="1825916"/>
                <a:ext cx="3353226" cy="832472"/>
              </a:xfrm>
              <a:prstGeom prst="rect">
                <a:avLst/>
              </a:prstGeom>
              <a:blipFill>
                <a:blip r:embed="rId6"/>
                <a:stretch>
                  <a:fillRect/>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BE056C3A-1E4D-4C3A-BD89-D19A3C6DF1B7}"/>
              </a:ext>
            </a:extLst>
          </p:cNvPr>
          <p:cNvSpPr txBox="1"/>
          <p:nvPr/>
        </p:nvSpPr>
        <p:spPr>
          <a:xfrm>
            <a:off x="5530621" y="1549655"/>
            <a:ext cx="6159069" cy="1384995"/>
          </a:xfrm>
          <a:prstGeom prst="rect">
            <a:avLst/>
          </a:prstGeom>
          <a:noFill/>
          <a:ln w="38100">
            <a:solidFill>
              <a:schemeClr val="accent4"/>
            </a:solidFill>
          </a:ln>
        </p:spPr>
        <p:txBody>
          <a:bodyPr wrap="square">
            <a:spAutoFit/>
          </a:bodyPr>
          <a:lstStyle/>
          <a:p>
            <a:r>
              <a:rPr lang="en-US" altLang="zh-CN" sz="2800" b="1" dirty="0"/>
              <a:t>AFT</a:t>
            </a:r>
            <a:r>
              <a:rPr lang="en-US" altLang="zh-CN" sz="2800" dirty="0"/>
              <a:t>:   Above-the-Fold Time</a:t>
            </a:r>
          </a:p>
          <a:p>
            <a:r>
              <a:rPr lang="en-US" altLang="zh-CN" sz="2800" b="1" dirty="0"/>
              <a:t>VC(t)</a:t>
            </a:r>
            <a:r>
              <a:rPr lang="en-US" altLang="zh-CN" sz="2800" dirty="0"/>
              <a:t>:</a:t>
            </a:r>
            <a:r>
              <a:rPr lang="en-US" altLang="zh-CN" sz="2800" b="1" dirty="0"/>
              <a:t> V</a:t>
            </a:r>
            <a:r>
              <a:rPr lang="en-US" altLang="zh-CN" sz="2800" dirty="0"/>
              <a:t>isual </a:t>
            </a:r>
            <a:r>
              <a:rPr lang="en-US" altLang="zh-CN" sz="2800" b="1" dirty="0"/>
              <a:t>C</a:t>
            </a:r>
            <a:r>
              <a:rPr lang="en-US" altLang="zh-CN" sz="2800" dirty="0"/>
              <a:t>ompleteness of the page’s 	above-the-fold section at time </a:t>
            </a:r>
            <a:r>
              <a:rPr lang="en-US" altLang="zh-CN" sz="2800" b="1" i="1" dirty="0"/>
              <a:t>t</a:t>
            </a:r>
            <a:r>
              <a:rPr lang="en-US" altLang="zh-CN" sz="2800" dirty="0"/>
              <a:t> </a:t>
            </a:r>
            <a:endParaRPr lang="zh-CN" altLang="en-US" sz="2800" dirty="0"/>
          </a:p>
        </p:txBody>
      </p:sp>
      <p:pic>
        <p:nvPicPr>
          <p:cNvPr id="19" name="图片 18">
            <a:extLst>
              <a:ext uri="{FF2B5EF4-FFF2-40B4-BE49-F238E27FC236}">
                <a16:creationId xmlns:a16="http://schemas.microsoft.com/office/drawing/2014/main" id="{112398AA-4A04-413D-9FCC-88C62035ED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3276" y="3097150"/>
            <a:ext cx="4123657" cy="3093921"/>
          </a:xfrm>
          <a:prstGeom prst="rect">
            <a:avLst/>
          </a:prstGeom>
        </p:spPr>
      </p:pic>
      <p:pic>
        <p:nvPicPr>
          <p:cNvPr id="33" name="图片 32">
            <a:extLst>
              <a:ext uri="{FF2B5EF4-FFF2-40B4-BE49-F238E27FC236}">
                <a16:creationId xmlns:a16="http://schemas.microsoft.com/office/drawing/2014/main" id="{6E8C51D4-3A7E-4EDE-9B50-1584222CD9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9739" y="3106712"/>
            <a:ext cx="1793256" cy="1262176"/>
          </a:xfrm>
          <a:prstGeom prst="rect">
            <a:avLst/>
          </a:prstGeom>
        </p:spPr>
      </p:pic>
      <p:pic>
        <p:nvPicPr>
          <p:cNvPr id="34" name="图片 33">
            <a:extLst>
              <a:ext uri="{FF2B5EF4-FFF2-40B4-BE49-F238E27FC236}">
                <a16:creationId xmlns:a16="http://schemas.microsoft.com/office/drawing/2014/main" id="{F03C58BE-BDAB-4308-8420-F1F4B7789C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3454" y="3106712"/>
            <a:ext cx="1793256" cy="1262177"/>
          </a:xfrm>
          <a:prstGeom prst="rect">
            <a:avLst/>
          </a:prstGeom>
        </p:spPr>
      </p:pic>
      <p:pic>
        <p:nvPicPr>
          <p:cNvPr id="35" name="图片 34">
            <a:extLst>
              <a:ext uri="{FF2B5EF4-FFF2-40B4-BE49-F238E27FC236}">
                <a16:creationId xmlns:a16="http://schemas.microsoft.com/office/drawing/2014/main" id="{A23F4B50-C6AA-45A3-9077-703595F4B1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6597" y="3106712"/>
            <a:ext cx="1793256" cy="1262177"/>
          </a:xfrm>
          <a:prstGeom prst="rect">
            <a:avLst/>
          </a:prstGeom>
        </p:spPr>
      </p:pic>
      <p:pic>
        <p:nvPicPr>
          <p:cNvPr id="36" name="图片 35">
            <a:extLst>
              <a:ext uri="{FF2B5EF4-FFF2-40B4-BE49-F238E27FC236}">
                <a16:creationId xmlns:a16="http://schemas.microsoft.com/office/drawing/2014/main" id="{600B60E2-2077-4075-8195-411D572021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9739" y="4620508"/>
            <a:ext cx="1793256" cy="1262177"/>
          </a:xfrm>
          <a:prstGeom prst="rect">
            <a:avLst/>
          </a:prstGeom>
        </p:spPr>
      </p:pic>
      <p:pic>
        <p:nvPicPr>
          <p:cNvPr id="37" name="图片 36">
            <a:extLst>
              <a:ext uri="{FF2B5EF4-FFF2-40B4-BE49-F238E27FC236}">
                <a16:creationId xmlns:a16="http://schemas.microsoft.com/office/drawing/2014/main" id="{28869160-BD24-42D0-89E9-587DCA0318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3454" y="4620509"/>
            <a:ext cx="1793256" cy="1262177"/>
          </a:xfrm>
          <a:prstGeom prst="rect">
            <a:avLst/>
          </a:prstGeom>
        </p:spPr>
      </p:pic>
      <p:pic>
        <p:nvPicPr>
          <p:cNvPr id="38" name="图片 37">
            <a:extLst>
              <a:ext uri="{FF2B5EF4-FFF2-40B4-BE49-F238E27FC236}">
                <a16:creationId xmlns:a16="http://schemas.microsoft.com/office/drawing/2014/main" id="{14D53A9E-ABDD-43B3-8237-59C6329FA5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6597" y="4620508"/>
            <a:ext cx="1793256" cy="1262177"/>
          </a:xfrm>
          <a:prstGeom prst="rect">
            <a:avLst/>
          </a:prstGeom>
        </p:spPr>
      </p:pic>
      <p:sp>
        <p:nvSpPr>
          <p:cNvPr id="39" name="文本框 38">
            <a:extLst>
              <a:ext uri="{FF2B5EF4-FFF2-40B4-BE49-F238E27FC236}">
                <a16:creationId xmlns:a16="http://schemas.microsoft.com/office/drawing/2014/main" id="{5EAD23AA-1CDE-41DA-AD47-844BC2ADEA6B}"/>
              </a:ext>
            </a:extLst>
          </p:cNvPr>
          <p:cNvSpPr txBox="1"/>
          <p:nvPr/>
        </p:nvSpPr>
        <p:spPr>
          <a:xfrm>
            <a:off x="925178" y="3476190"/>
            <a:ext cx="250283" cy="523220"/>
          </a:xfrm>
          <a:prstGeom prst="rect">
            <a:avLst/>
          </a:prstGeom>
          <a:noFill/>
        </p:spPr>
        <p:txBody>
          <a:bodyPr wrap="square" rtlCol="0" anchor="ctr" anchorCtr="0">
            <a:spAutoFit/>
          </a:bodyPr>
          <a:lstStyle/>
          <a:p>
            <a:pPr algn="ctr"/>
            <a:r>
              <a:rPr lang="en-US" altLang="zh-CN" sz="2800" b="1" dirty="0">
                <a:latin typeface="Calibri" panose="020F0502020204030204" pitchFamily="34" charset="0"/>
                <a:cs typeface="Calibri" panose="020F0502020204030204" pitchFamily="34" charset="0"/>
              </a:rPr>
              <a:t>A</a:t>
            </a:r>
            <a:endParaRPr lang="zh-CN" altLang="en-US" sz="2800" b="1" dirty="0">
              <a:latin typeface="Calibri" panose="020F0502020204030204" pitchFamily="34" charset="0"/>
              <a:cs typeface="Calibri" panose="020F0502020204030204" pitchFamily="34" charset="0"/>
            </a:endParaRPr>
          </a:p>
        </p:txBody>
      </p:sp>
      <p:sp>
        <p:nvSpPr>
          <p:cNvPr id="40" name="文本框 39">
            <a:extLst>
              <a:ext uri="{FF2B5EF4-FFF2-40B4-BE49-F238E27FC236}">
                <a16:creationId xmlns:a16="http://schemas.microsoft.com/office/drawing/2014/main" id="{50D3D46D-CE94-41EB-B30B-F9B4BC08E52C}"/>
              </a:ext>
            </a:extLst>
          </p:cNvPr>
          <p:cNvSpPr txBox="1"/>
          <p:nvPr/>
        </p:nvSpPr>
        <p:spPr>
          <a:xfrm>
            <a:off x="935142" y="4989987"/>
            <a:ext cx="240319" cy="523220"/>
          </a:xfrm>
          <a:prstGeom prst="rect">
            <a:avLst/>
          </a:prstGeom>
          <a:noFill/>
        </p:spPr>
        <p:txBody>
          <a:bodyPr wrap="square" rtlCol="0" anchor="ctr" anchorCtr="0">
            <a:spAutoFit/>
          </a:bodyPr>
          <a:lstStyle/>
          <a:p>
            <a:pPr algn="ctr"/>
            <a:r>
              <a:rPr lang="en-US" altLang="zh-CN" sz="2800" b="1" dirty="0">
                <a:latin typeface="Calibri" panose="020F0502020204030204" pitchFamily="34" charset="0"/>
                <a:cs typeface="Calibri" panose="020F0502020204030204" pitchFamily="34" charset="0"/>
              </a:rPr>
              <a:t>B</a:t>
            </a:r>
            <a:endParaRPr lang="zh-CN" altLang="en-US" sz="2800" b="1" dirty="0">
              <a:latin typeface="Calibri" panose="020F0502020204030204" pitchFamily="34" charset="0"/>
              <a:cs typeface="Calibri" panose="020F0502020204030204" pitchFamily="34" charset="0"/>
            </a:endParaRPr>
          </a:p>
        </p:txBody>
      </p:sp>
      <p:sp>
        <p:nvSpPr>
          <p:cNvPr id="41" name="文本框 40">
            <a:extLst>
              <a:ext uri="{FF2B5EF4-FFF2-40B4-BE49-F238E27FC236}">
                <a16:creationId xmlns:a16="http://schemas.microsoft.com/office/drawing/2014/main" id="{142B284D-FFD4-4E15-8A0C-295D355C1BBB}"/>
              </a:ext>
            </a:extLst>
          </p:cNvPr>
          <p:cNvSpPr txBox="1"/>
          <p:nvPr/>
        </p:nvSpPr>
        <p:spPr>
          <a:xfrm>
            <a:off x="1394088" y="5906991"/>
            <a:ext cx="1491988" cy="400110"/>
          </a:xfrm>
          <a:prstGeom prst="rect">
            <a:avLst/>
          </a:prstGeom>
          <a:noFill/>
        </p:spPr>
        <p:txBody>
          <a:bodyPr wrap="square" rtlCol="0">
            <a:spAutoFit/>
          </a:bodyPr>
          <a:lstStyle/>
          <a:p>
            <a:pPr algn="ctr"/>
            <a:r>
              <a:rPr lang="en-US" altLang="zh-CN" sz="2000" dirty="0">
                <a:latin typeface="Calibri" panose="020F0502020204030204" pitchFamily="34" charset="0"/>
                <a:cs typeface="Calibri" panose="020F0502020204030204" pitchFamily="34" charset="0"/>
              </a:rPr>
              <a:t>500 </a:t>
            </a:r>
            <a:r>
              <a:rPr lang="en-US" altLang="zh-CN" sz="2000" dirty="0" err="1">
                <a:latin typeface="Calibri" panose="020F0502020204030204" pitchFamily="34" charset="0"/>
                <a:cs typeface="Calibri" panose="020F0502020204030204" pitchFamily="34" charset="0"/>
              </a:rPr>
              <a:t>ms</a:t>
            </a:r>
            <a:endParaRPr lang="zh-CN" altLang="en-US" sz="2000" dirty="0">
              <a:latin typeface="Calibri" panose="020F0502020204030204" pitchFamily="34" charset="0"/>
              <a:cs typeface="Calibri" panose="020F0502020204030204" pitchFamily="34" charset="0"/>
            </a:endParaRPr>
          </a:p>
        </p:txBody>
      </p:sp>
      <p:sp>
        <p:nvSpPr>
          <p:cNvPr id="42" name="文本框 41">
            <a:extLst>
              <a:ext uri="{FF2B5EF4-FFF2-40B4-BE49-F238E27FC236}">
                <a16:creationId xmlns:a16="http://schemas.microsoft.com/office/drawing/2014/main" id="{5F6A1F79-F936-4286-B8E4-C5ADD02880CA}"/>
              </a:ext>
            </a:extLst>
          </p:cNvPr>
          <p:cNvSpPr txBox="1"/>
          <p:nvPr/>
        </p:nvSpPr>
        <p:spPr>
          <a:xfrm>
            <a:off x="3372210" y="5906991"/>
            <a:ext cx="1698500" cy="400110"/>
          </a:xfrm>
          <a:prstGeom prst="rect">
            <a:avLst/>
          </a:prstGeom>
          <a:noFill/>
        </p:spPr>
        <p:txBody>
          <a:bodyPr wrap="square" rtlCol="0">
            <a:spAutoFit/>
          </a:bodyPr>
          <a:lstStyle/>
          <a:p>
            <a:pPr algn="ctr"/>
            <a:r>
              <a:rPr lang="en-US" altLang="zh-CN" sz="2000" dirty="0">
                <a:latin typeface="Calibri" panose="020F0502020204030204" pitchFamily="34" charset="0"/>
                <a:cs typeface="Calibri" panose="020F0502020204030204" pitchFamily="34" charset="0"/>
              </a:rPr>
              <a:t>1200 </a:t>
            </a:r>
            <a:r>
              <a:rPr lang="en-US" altLang="zh-CN" sz="2000" dirty="0" err="1">
                <a:latin typeface="Calibri" panose="020F0502020204030204" pitchFamily="34" charset="0"/>
                <a:cs typeface="Calibri" panose="020F0502020204030204" pitchFamily="34" charset="0"/>
              </a:rPr>
              <a:t>ms</a:t>
            </a:r>
            <a:endParaRPr lang="zh-CN" altLang="en-US" sz="2000" dirty="0">
              <a:latin typeface="Calibri" panose="020F0502020204030204" pitchFamily="34" charset="0"/>
              <a:cs typeface="Calibri" panose="020F0502020204030204" pitchFamily="34" charset="0"/>
            </a:endParaRPr>
          </a:p>
        </p:txBody>
      </p:sp>
      <p:sp>
        <p:nvSpPr>
          <p:cNvPr id="43" name="文本框 42">
            <a:extLst>
              <a:ext uri="{FF2B5EF4-FFF2-40B4-BE49-F238E27FC236}">
                <a16:creationId xmlns:a16="http://schemas.microsoft.com/office/drawing/2014/main" id="{A66DDBE4-B4CD-4A2F-A50A-403F821298DB}"/>
              </a:ext>
            </a:extLst>
          </p:cNvPr>
          <p:cNvSpPr txBox="1"/>
          <p:nvPr/>
        </p:nvSpPr>
        <p:spPr>
          <a:xfrm>
            <a:off x="5577117" y="5906991"/>
            <a:ext cx="1698500" cy="400110"/>
          </a:xfrm>
          <a:prstGeom prst="rect">
            <a:avLst/>
          </a:prstGeom>
          <a:noFill/>
        </p:spPr>
        <p:txBody>
          <a:bodyPr wrap="square" rtlCol="0">
            <a:spAutoFit/>
          </a:bodyPr>
          <a:lstStyle/>
          <a:p>
            <a:pPr algn="ctr"/>
            <a:r>
              <a:rPr lang="en-US" altLang="zh-CN" sz="2000" dirty="0">
                <a:latin typeface="Calibri" panose="020F0502020204030204" pitchFamily="34" charset="0"/>
                <a:cs typeface="Calibri" panose="020F0502020204030204" pitchFamily="34" charset="0"/>
              </a:rPr>
              <a:t>3000 </a:t>
            </a:r>
            <a:r>
              <a:rPr lang="en-US" altLang="zh-CN" sz="2000" dirty="0" err="1">
                <a:latin typeface="Calibri" panose="020F0502020204030204" pitchFamily="34" charset="0"/>
                <a:cs typeface="Calibri" panose="020F0502020204030204" pitchFamily="34" charset="0"/>
              </a:rPr>
              <a:t>ms</a:t>
            </a:r>
            <a:endParaRPr lang="zh-CN" altLang="en-US" sz="2000" dirty="0">
              <a:latin typeface="Calibri" panose="020F0502020204030204" pitchFamily="34" charset="0"/>
              <a:cs typeface="Calibri" panose="020F0502020204030204" pitchFamily="34" charset="0"/>
            </a:endParaRPr>
          </a:p>
        </p:txBody>
      </p:sp>
      <p:sp>
        <p:nvSpPr>
          <p:cNvPr id="44" name="矩形 43">
            <a:extLst>
              <a:ext uri="{FF2B5EF4-FFF2-40B4-BE49-F238E27FC236}">
                <a16:creationId xmlns:a16="http://schemas.microsoft.com/office/drawing/2014/main" id="{AE85FE4F-A261-4028-A2A4-C486D619C91F}"/>
              </a:ext>
            </a:extLst>
          </p:cNvPr>
          <p:cNvSpPr/>
          <p:nvPr/>
        </p:nvSpPr>
        <p:spPr>
          <a:xfrm>
            <a:off x="849458" y="3057525"/>
            <a:ext cx="6473537" cy="1335669"/>
          </a:xfrm>
          <a:prstGeom prst="rect">
            <a:avLst/>
          </a:prstGeom>
          <a:noFill/>
          <a:ln w="285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C0BC2A32-3755-4441-BC0C-3F6942B93DFB}"/>
              </a:ext>
            </a:extLst>
          </p:cNvPr>
          <p:cNvSpPr/>
          <p:nvPr/>
        </p:nvSpPr>
        <p:spPr>
          <a:xfrm>
            <a:off x="849457" y="4571322"/>
            <a:ext cx="6473537" cy="1335669"/>
          </a:xfrm>
          <a:prstGeom prst="rect">
            <a:avLst/>
          </a:prstGeom>
          <a:noFill/>
          <a:ln w="285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9739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44"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9D97A23-3BAD-4628-8214-CF77F87130AB}"/>
              </a:ext>
            </a:extLst>
          </p:cNvPr>
          <p:cNvSpPr>
            <a:spLocks noGrp="1"/>
          </p:cNvSpPr>
          <p:nvPr>
            <p:ph idx="1"/>
          </p:nvPr>
        </p:nvSpPr>
        <p:spPr>
          <a:xfrm>
            <a:off x="325967" y="1057387"/>
            <a:ext cx="11540067" cy="5664090"/>
          </a:xfrm>
        </p:spPr>
        <p:txBody>
          <a:bodyPr>
            <a:normAutofit/>
          </a:bodyPr>
          <a:lstStyle/>
          <a:p>
            <a:r>
              <a:rPr lang="en-US" altLang="zh-CN" dirty="0"/>
              <a:t>SI is being used retrospectively after page loading</a:t>
            </a:r>
          </a:p>
          <a:p>
            <a:pPr marL="539750" lvl="1" indent="0">
              <a:buNone/>
            </a:pPr>
            <a:r>
              <a:rPr lang="en-US" altLang="zh-CN" dirty="0"/>
              <a:t>Acting as a </a:t>
            </a:r>
            <a:r>
              <a:rPr lang="en-US" altLang="zh-CN" b="1" i="1" dirty="0"/>
              <a:t>passive</a:t>
            </a:r>
            <a:r>
              <a:rPr lang="en-US" altLang="zh-CN" dirty="0"/>
              <a:t> performance metric</a:t>
            </a:r>
            <a:r>
              <a:rPr lang="en-US" altLang="zh-CN" i="1" dirty="0"/>
              <a:t> </a:t>
            </a:r>
            <a:r>
              <a:rPr lang="en-US" altLang="zh-CN" dirty="0"/>
              <a:t>due to:</a:t>
            </a:r>
          </a:p>
          <a:p>
            <a:pPr marL="1054100" lvl="1" indent="-514350">
              <a:buFont typeface="+mj-lt"/>
              <a:buAutoNum type="arabicPeriod"/>
            </a:pPr>
            <a:r>
              <a:rPr lang="en-US" altLang="zh-CN" dirty="0"/>
              <a:t>Integral calculation</a:t>
            </a:r>
          </a:p>
          <a:p>
            <a:pPr marL="1054100" lvl="1" indent="-514350">
              <a:buFont typeface="+mj-lt"/>
              <a:buAutoNum type="arabicPeriod"/>
            </a:pPr>
            <a:r>
              <a:rPr lang="en-US" altLang="zh-CN" dirty="0"/>
              <a:t>Requiring the final rendered frame</a:t>
            </a:r>
          </a:p>
          <a:p>
            <a:r>
              <a:rPr lang="en-US" altLang="zh-CN" dirty="0"/>
              <a:t>“Fusing” SI into page loading</a:t>
            </a:r>
          </a:p>
          <a:p>
            <a:pPr marL="539750" lvl="1" indent="0">
              <a:buNone/>
            </a:pPr>
            <a:r>
              <a:rPr lang="en-US" altLang="zh-CN" b="1" i="1" dirty="0"/>
              <a:t>Proactively</a:t>
            </a:r>
            <a:r>
              <a:rPr lang="en-US" altLang="zh-CN" dirty="0"/>
              <a:t> taking SI as an explicit heuristic to guide page loading </a:t>
            </a:r>
            <a:r>
              <a:rPr lang="en-US" altLang="zh-CN" b="1" i="1" dirty="0"/>
              <a:t>in situ</a:t>
            </a:r>
            <a:r>
              <a:rPr lang="en-US" altLang="zh-CN" dirty="0"/>
              <a:t>.</a:t>
            </a:r>
          </a:p>
          <a:p>
            <a:pPr marL="539750" lvl="1" indent="0">
              <a:buNone/>
            </a:pPr>
            <a:r>
              <a:rPr lang="en-US" altLang="zh-CN" dirty="0"/>
              <a:t>In this way, we might be able to effectively improve SI of page loads.</a:t>
            </a:r>
          </a:p>
          <a:p>
            <a:pPr marL="0" indent="0">
              <a:buNone/>
            </a:pPr>
            <a:endParaRPr lang="zh-CN" altLang="en-US" dirty="0"/>
          </a:p>
        </p:txBody>
      </p:sp>
      <p:sp>
        <p:nvSpPr>
          <p:cNvPr id="3" name="灯片编号占位符 2">
            <a:extLst>
              <a:ext uri="{FF2B5EF4-FFF2-40B4-BE49-F238E27FC236}">
                <a16:creationId xmlns:a16="http://schemas.microsoft.com/office/drawing/2014/main" id="{F3E3762D-5D80-4B66-BF9D-4DF1E0C16A1F}"/>
              </a:ext>
            </a:extLst>
          </p:cNvPr>
          <p:cNvSpPr>
            <a:spLocks noGrp="1"/>
          </p:cNvSpPr>
          <p:nvPr>
            <p:ph type="sldNum" sz="quarter" idx="12"/>
          </p:nvPr>
        </p:nvSpPr>
        <p:spPr/>
        <p:txBody>
          <a:bodyPr/>
          <a:lstStyle/>
          <a:p>
            <a:fld id="{84BCC322-D5A9-47A8-A5BE-5D9C2195FFDA}" type="slidenum">
              <a:rPr lang="zh-CN" altLang="en-US" smtClean="0"/>
              <a:pPr/>
              <a:t>8</a:t>
            </a:fld>
            <a:endParaRPr lang="zh-CN" altLang="en-US" dirty="0"/>
          </a:p>
        </p:txBody>
      </p:sp>
      <p:sp>
        <p:nvSpPr>
          <p:cNvPr id="4" name="标题 3">
            <a:extLst>
              <a:ext uri="{FF2B5EF4-FFF2-40B4-BE49-F238E27FC236}">
                <a16:creationId xmlns:a16="http://schemas.microsoft.com/office/drawing/2014/main" id="{BEE2525D-F7E1-46DB-83BC-D03A38893D8B}"/>
              </a:ext>
            </a:extLst>
          </p:cNvPr>
          <p:cNvSpPr>
            <a:spLocks noGrp="1"/>
          </p:cNvSpPr>
          <p:nvPr>
            <p:ph type="title"/>
          </p:nvPr>
        </p:nvSpPr>
        <p:spPr/>
        <p:txBody>
          <a:bodyPr/>
          <a:lstStyle/>
          <a:p>
            <a:r>
              <a:rPr lang="en-US" altLang="zh-CN" dirty="0"/>
              <a:t>2. Motivation</a:t>
            </a:r>
            <a:endParaRPr lang="zh-CN" altLang="en-US" dirty="0"/>
          </a:p>
        </p:txBody>
      </p:sp>
    </p:spTree>
    <p:extLst>
      <p:ext uri="{BB962C8B-B14F-4D97-AF65-F5344CB8AC3E}">
        <p14:creationId xmlns:p14="http://schemas.microsoft.com/office/powerpoint/2010/main" val="233925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2860E1E-2363-4A0D-9D72-378FAF554472}"/>
              </a:ext>
            </a:extLst>
          </p:cNvPr>
          <p:cNvSpPr>
            <a:spLocks noGrp="1"/>
          </p:cNvSpPr>
          <p:nvPr>
            <p:ph idx="1"/>
          </p:nvPr>
        </p:nvSpPr>
        <p:spPr/>
        <p:txBody>
          <a:bodyPr/>
          <a:lstStyle/>
          <a:p>
            <a:r>
              <a:rPr lang="en-US" altLang="zh-CN" dirty="0"/>
              <a:t>Measurement study</a:t>
            </a:r>
          </a:p>
          <a:p>
            <a:pPr lvl="1"/>
            <a:r>
              <a:rPr lang="en-US" altLang="zh-CN" dirty="0"/>
              <a:t>Landing pages of the Alexa top 1,000 sites</a:t>
            </a:r>
          </a:p>
          <a:p>
            <a:pPr lvl="1"/>
            <a:r>
              <a:rPr lang="en-US" altLang="zh-CN" dirty="0"/>
              <a:t>3 PCs, 2 mobile phones</a:t>
            </a:r>
          </a:p>
          <a:p>
            <a:pPr lvl="1"/>
            <a:r>
              <a:rPr lang="en-US" altLang="zh-CN" dirty="0"/>
              <a:t>Collecting network/rendering traces, snapshots, etc.</a:t>
            </a:r>
          </a:p>
          <a:p>
            <a:pPr marL="0" indent="0">
              <a:buNone/>
            </a:pPr>
            <a:endParaRPr lang="zh-CN" altLang="en-US" dirty="0"/>
          </a:p>
        </p:txBody>
      </p:sp>
      <p:sp>
        <p:nvSpPr>
          <p:cNvPr id="3" name="灯片编号占位符 2">
            <a:extLst>
              <a:ext uri="{FF2B5EF4-FFF2-40B4-BE49-F238E27FC236}">
                <a16:creationId xmlns:a16="http://schemas.microsoft.com/office/drawing/2014/main" id="{3202456C-3E7F-44E6-9C19-05F2485A1519}"/>
              </a:ext>
            </a:extLst>
          </p:cNvPr>
          <p:cNvSpPr>
            <a:spLocks noGrp="1"/>
          </p:cNvSpPr>
          <p:nvPr>
            <p:ph type="sldNum" sz="quarter" idx="12"/>
          </p:nvPr>
        </p:nvSpPr>
        <p:spPr/>
        <p:txBody>
          <a:bodyPr/>
          <a:lstStyle/>
          <a:p>
            <a:fld id="{84BCC322-D5A9-47A8-A5BE-5D9C2195FFDA}" type="slidenum">
              <a:rPr lang="zh-CN" altLang="en-US" smtClean="0"/>
              <a:pPr/>
              <a:t>9</a:t>
            </a:fld>
            <a:endParaRPr lang="zh-CN" altLang="en-US" dirty="0"/>
          </a:p>
        </p:txBody>
      </p:sp>
      <p:sp>
        <p:nvSpPr>
          <p:cNvPr id="4" name="标题 3">
            <a:extLst>
              <a:ext uri="{FF2B5EF4-FFF2-40B4-BE49-F238E27FC236}">
                <a16:creationId xmlns:a16="http://schemas.microsoft.com/office/drawing/2014/main" id="{57E7501A-F555-49AD-B641-35FA3FA5195F}"/>
              </a:ext>
            </a:extLst>
          </p:cNvPr>
          <p:cNvSpPr>
            <a:spLocks noGrp="1"/>
          </p:cNvSpPr>
          <p:nvPr>
            <p:ph type="title"/>
          </p:nvPr>
        </p:nvSpPr>
        <p:spPr/>
        <p:txBody>
          <a:bodyPr/>
          <a:lstStyle/>
          <a:p>
            <a:r>
              <a:rPr lang="en-US" altLang="zh-CN" dirty="0"/>
              <a:t>2. Motivation</a:t>
            </a:r>
            <a:endParaRPr lang="zh-CN" altLang="en-US" dirty="0"/>
          </a:p>
        </p:txBody>
      </p:sp>
      <p:pic>
        <p:nvPicPr>
          <p:cNvPr id="5" name="图片 4">
            <a:extLst>
              <a:ext uri="{FF2B5EF4-FFF2-40B4-BE49-F238E27FC236}">
                <a16:creationId xmlns:a16="http://schemas.microsoft.com/office/drawing/2014/main" id="{06099F3E-EEF0-4C4A-9A68-B3467BDDC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65" y="3797946"/>
            <a:ext cx="11540068" cy="2260532"/>
          </a:xfrm>
          <a:prstGeom prst="rect">
            <a:avLst/>
          </a:prstGeom>
        </p:spPr>
      </p:pic>
    </p:spTree>
    <p:extLst>
      <p:ext uri="{BB962C8B-B14F-4D97-AF65-F5344CB8AC3E}">
        <p14:creationId xmlns:p14="http://schemas.microsoft.com/office/powerpoint/2010/main" val="62922221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3452</TotalTime>
  <Words>3907</Words>
  <Application>Microsoft Office PowerPoint</Application>
  <PresentationFormat>宽屏</PresentationFormat>
  <Paragraphs>505</Paragraphs>
  <Slides>31</Slides>
  <Notes>31</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31</vt:i4>
      </vt:variant>
    </vt:vector>
  </HeadingPairs>
  <TitlesOfParts>
    <vt:vector size="39" baseType="lpstr">
      <vt:lpstr>等线</vt:lpstr>
      <vt:lpstr>Arial</vt:lpstr>
      <vt:lpstr>Calibri</vt:lpstr>
      <vt:lpstr>Calibri Light</vt:lpstr>
      <vt:lpstr>Cambria Math</vt:lpstr>
      <vt:lpstr>Open Sans</vt:lpstr>
      <vt:lpstr>Wingdings</vt:lpstr>
      <vt:lpstr>Office 主题​​</vt:lpstr>
      <vt:lpstr>Fusing Speed Index during Web Page Loading</vt:lpstr>
      <vt:lpstr>Outline</vt:lpstr>
      <vt:lpstr>1. Background</vt:lpstr>
      <vt:lpstr>1. Background</vt:lpstr>
      <vt:lpstr>1. Background</vt:lpstr>
      <vt:lpstr>1. Background</vt:lpstr>
      <vt:lpstr>1. Background</vt:lpstr>
      <vt:lpstr>2. Motivation</vt:lpstr>
      <vt:lpstr>2. Motivation</vt:lpstr>
      <vt:lpstr>2. Measurement Findings</vt:lpstr>
      <vt:lpstr>2. Measurement Findings</vt:lpstr>
      <vt:lpstr>2. Measurement Findings</vt:lpstr>
      <vt:lpstr>2. Motivation</vt:lpstr>
      <vt:lpstr>3. SipLoader</vt:lpstr>
      <vt:lpstr>3.1 Creating the Baseline</vt:lpstr>
      <vt:lpstr>3.1 Creating the Baseline</vt:lpstr>
      <vt:lpstr>3.1 Creating the Baseline</vt:lpstr>
      <vt:lpstr>3.2 Identifying Crucial Elements</vt:lpstr>
      <vt:lpstr>3.2 Identifying Crucial Elements</vt:lpstr>
      <vt:lpstr>3.2 Identifying Crucial Elements</vt:lpstr>
      <vt:lpstr>3.2 Identifying Crucial Elements</vt:lpstr>
      <vt:lpstr>3.2 Identifying Crucial Elements</vt:lpstr>
      <vt:lpstr>3.2 Identifying Crucial Elements</vt:lpstr>
      <vt:lpstr>3. SipLoader</vt:lpstr>
      <vt:lpstr>3. SipLoader</vt:lpstr>
      <vt:lpstr>3.3 Repairing the Baseline</vt:lpstr>
      <vt:lpstr>4. Evaluation</vt:lpstr>
      <vt:lpstr>4. Evaluation</vt:lpstr>
      <vt:lpstr>4. Evaluation</vt:lpstr>
      <vt:lpstr>4. Evaluation</vt:lpstr>
      <vt:lpstr>5.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Fusing Speed Index during Web Page Loading</dc:title>
  <dc:creator>LIU Wei</dc:creator>
  <cp:lastModifiedBy>LIU Wei</cp:lastModifiedBy>
  <cp:revision>1074</cp:revision>
  <dcterms:created xsi:type="dcterms:W3CDTF">2022-03-26T03:10:22Z</dcterms:created>
  <dcterms:modified xsi:type="dcterms:W3CDTF">2022-06-08T13:27:11Z</dcterms:modified>
</cp:coreProperties>
</file>